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0"/>
  </p:notesMasterIdLst>
  <p:sldIdLst>
    <p:sldId id="470" r:id="rId2"/>
    <p:sldId id="270" r:id="rId3"/>
    <p:sldId id="474" r:id="rId4"/>
    <p:sldId id="473" r:id="rId5"/>
    <p:sldId id="272" r:id="rId6"/>
    <p:sldId id="273" r:id="rId7"/>
    <p:sldId id="313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472" r:id="rId18"/>
    <p:sldId id="287" r:id="rId19"/>
    <p:sldId id="314" r:id="rId20"/>
    <p:sldId id="326" r:id="rId21"/>
    <p:sldId id="317" r:id="rId22"/>
    <p:sldId id="318" r:id="rId23"/>
    <p:sldId id="320" r:id="rId24"/>
    <p:sldId id="319" r:id="rId25"/>
    <p:sldId id="322" r:id="rId26"/>
    <p:sldId id="471" r:id="rId27"/>
    <p:sldId id="324" r:id="rId28"/>
    <p:sldId id="327" r:id="rId29"/>
    <p:sldId id="478" r:id="rId30"/>
    <p:sldId id="338" r:id="rId31"/>
    <p:sldId id="328" r:id="rId32"/>
    <p:sldId id="329" r:id="rId33"/>
    <p:sldId id="330" r:id="rId34"/>
    <p:sldId id="331" r:id="rId35"/>
    <p:sldId id="332" r:id="rId36"/>
    <p:sldId id="488" r:id="rId37"/>
    <p:sldId id="333" r:id="rId38"/>
    <p:sldId id="334" r:id="rId39"/>
    <p:sldId id="335" r:id="rId40"/>
    <p:sldId id="336" r:id="rId41"/>
    <p:sldId id="337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50" r:id="rId53"/>
    <p:sldId id="351" r:id="rId54"/>
    <p:sldId id="352" r:id="rId55"/>
    <p:sldId id="353" r:id="rId56"/>
    <p:sldId id="354" r:id="rId57"/>
    <p:sldId id="355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74" r:id="rId75"/>
    <p:sldId id="375" r:id="rId76"/>
    <p:sldId id="376" r:id="rId77"/>
    <p:sldId id="380" r:id="rId78"/>
    <p:sldId id="381" r:id="rId79"/>
    <p:sldId id="382" r:id="rId80"/>
    <p:sldId id="383" r:id="rId81"/>
    <p:sldId id="384" r:id="rId82"/>
    <p:sldId id="385" r:id="rId83"/>
    <p:sldId id="386" r:id="rId84"/>
    <p:sldId id="387" r:id="rId85"/>
    <p:sldId id="388" r:id="rId86"/>
    <p:sldId id="389" r:id="rId87"/>
    <p:sldId id="391" r:id="rId88"/>
    <p:sldId id="392" r:id="rId89"/>
    <p:sldId id="393" r:id="rId90"/>
    <p:sldId id="394" r:id="rId91"/>
    <p:sldId id="395" r:id="rId92"/>
    <p:sldId id="325" r:id="rId93"/>
    <p:sldId id="397" r:id="rId94"/>
    <p:sldId id="398" r:id="rId95"/>
    <p:sldId id="399" r:id="rId96"/>
    <p:sldId id="400" r:id="rId97"/>
    <p:sldId id="401" r:id="rId98"/>
    <p:sldId id="402" r:id="rId99"/>
    <p:sldId id="403" r:id="rId100"/>
    <p:sldId id="404" r:id="rId101"/>
    <p:sldId id="405" r:id="rId102"/>
    <p:sldId id="406" r:id="rId103"/>
    <p:sldId id="407" r:id="rId104"/>
    <p:sldId id="408" r:id="rId105"/>
    <p:sldId id="409" r:id="rId106"/>
    <p:sldId id="410" r:id="rId107"/>
    <p:sldId id="412" r:id="rId108"/>
    <p:sldId id="413" r:id="rId109"/>
    <p:sldId id="414" r:id="rId110"/>
    <p:sldId id="415" r:id="rId111"/>
    <p:sldId id="416" r:id="rId112"/>
    <p:sldId id="417" r:id="rId113"/>
    <p:sldId id="418" r:id="rId114"/>
    <p:sldId id="419" r:id="rId115"/>
    <p:sldId id="420" r:id="rId116"/>
    <p:sldId id="421" r:id="rId117"/>
    <p:sldId id="422" r:id="rId118"/>
    <p:sldId id="423" r:id="rId119"/>
    <p:sldId id="424" r:id="rId120"/>
    <p:sldId id="425" r:id="rId121"/>
    <p:sldId id="426" r:id="rId122"/>
    <p:sldId id="427" r:id="rId123"/>
    <p:sldId id="428" r:id="rId124"/>
    <p:sldId id="429" r:id="rId125"/>
    <p:sldId id="430" r:id="rId126"/>
    <p:sldId id="431" r:id="rId127"/>
    <p:sldId id="432" r:id="rId128"/>
    <p:sldId id="433" r:id="rId129"/>
    <p:sldId id="434" r:id="rId130"/>
    <p:sldId id="435" r:id="rId131"/>
    <p:sldId id="436" r:id="rId132"/>
    <p:sldId id="437" r:id="rId133"/>
    <p:sldId id="438" r:id="rId134"/>
    <p:sldId id="439" r:id="rId135"/>
    <p:sldId id="440" r:id="rId136"/>
    <p:sldId id="484" r:id="rId137"/>
    <p:sldId id="483" r:id="rId138"/>
    <p:sldId id="443" r:id="rId139"/>
    <p:sldId id="444" r:id="rId140"/>
    <p:sldId id="445" r:id="rId141"/>
    <p:sldId id="446" r:id="rId142"/>
    <p:sldId id="447" r:id="rId143"/>
    <p:sldId id="448" r:id="rId144"/>
    <p:sldId id="449" r:id="rId145"/>
    <p:sldId id="450" r:id="rId146"/>
    <p:sldId id="451" r:id="rId147"/>
    <p:sldId id="452" r:id="rId148"/>
    <p:sldId id="453" r:id="rId149"/>
    <p:sldId id="454" r:id="rId150"/>
    <p:sldId id="455" r:id="rId151"/>
    <p:sldId id="456" r:id="rId152"/>
    <p:sldId id="486" r:id="rId153"/>
    <p:sldId id="458" r:id="rId154"/>
    <p:sldId id="459" r:id="rId155"/>
    <p:sldId id="460" r:id="rId156"/>
    <p:sldId id="461" r:id="rId157"/>
    <p:sldId id="462" r:id="rId158"/>
    <p:sldId id="482" r:id="rId159"/>
    <p:sldId id="464" r:id="rId160"/>
    <p:sldId id="465" r:id="rId161"/>
    <p:sldId id="466" r:id="rId162"/>
    <p:sldId id="467" r:id="rId163"/>
    <p:sldId id="487" r:id="rId164"/>
    <p:sldId id="469" r:id="rId165"/>
    <p:sldId id="475" r:id="rId166"/>
    <p:sldId id="476" r:id="rId167"/>
    <p:sldId id="477" r:id="rId168"/>
    <p:sldId id="390" r:id="rId16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91" autoAdjust="0"/>
    <p:restoredTop sz="94727" autoAdjust="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C77D5-6E0F-45A3-9098-7CE684AA7434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BCCAE-0DED-49C6-AF61-0D19298328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1C659-F553-466E-A830-03D4A07CE564}" type="slidenum">
              <a:rPr lang="fr-FR" smtClean="0"/>
              <a:pPr/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Lycopodina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hypogea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59BB3-C371-48F9-B9DC-D04E7CD9F4FF}" type="slidenum">
              <a:rPr lang="fr-FR" smtClean="0"/>
              <a:pPr/>
              <a:t>161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2F1E0D-8E57-4E72-B3E5-33FE5606960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DE1F-BA9D-4E36-AC95-2F5E749D4801}" type="datetimeFigureOut">
              <a:rPr lang="fr-FR" smtClean="0"/>
              <a:pPr/>
              <a:t>18/11/2024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581A-F26F-4C2D-9C2C-F58240D638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sciencejunior.fr/wp-content/uploads/microscop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fr/url?sa=i&amp;rct=j&amp;q=&amp;esrc=s&amp;source=images&amp;cd=&amp;cad=rja&amp;uact=8&amp;ved=0ahUKEwijzebb4sHTAhWGmBoKHYKHAhMQjRwIBw&amp;url=http://sciencesanneehuit.wikispaces.com/Champignon?showComments=1&amp;psig=AFQjCNGfv6aubn76oqxkWjTUaax-dgfC7A&amp;ust=1493284018017672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google.fr/url?sa=i&amp;rct=j&amp;q=&amp;esrc=s&amp;source=images&amp;cd=&amp;cad=rja&amp;uact=8&amp;ved=0ahUKEwjgltGg4sHTAhWGWRoKHXxJDhMQjRwIBw&amp;url=http://www.ecosociosystemes.fr/algues_unicellulaires.html&amp;psig=AFQjCNEb-hn3G2Mtw4nH30vGeQdxFY-Jhw&amp;ust=1493283897908790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fr/url?sa=i&amp;rct=j&amp;q=&amp;esrc=s&amp;source=images&amp;cd=&amp;cad=rja&amp;uact=8&amp;ved=0ahUKEwjlg6aloMTTAhWHrRoKHfZ7DHIQjRwIBw&amp;url=http://www.the-scientist.com/?articles.view/articleNo/14869/title/Carl-Woese/&amp;psig=AFQjCNEY28etmbTwzTi5UmpcXFSuAwVnIw&amp;ust=1493369276841993" TargetMode="Externa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fr/url?sa=i&amp;rct=j&amp;q=&amp;esrc=s&amp;source=images&amp;cd=&amp;cad=rja&amp;uact=8&amp;ved=0ahUKEwjWwKaW4cHTAhUHDxoKHXkfAPcQjRwIBw&amp;url=http://www.cours-pharmacie.com/biologie-cellulaire/cellules-procaryotes-et-cellules-eucaryotes.html&amp;psig=AFQjCNHipz-KuMGTRlY-JxoJzbJ6Xpy0eg&amp;ust=1493281285610558" TargetMode="Externa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1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32.jpe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31.jpe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32.jpeg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1.jpeg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7.bin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6.bin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32.jpeg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9.bin"/><Relationship Id="rId14" Type="http://schemas.openxmlformats.org/officeDocument/2006/relationships/oleObject" Target="../embeddings/oleObject3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31.jpeg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8.bin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6.bin"/><Relationship Id="rId15" Type="http://schemas.openxmlformats.org/officeDocument/2006/relationships/image" Target="../media/image32.jpeg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40.bin"/><Relationship Id="rId14" Type="http://schemas.openxmlformats.org/officeDocument/2006/relationships/oleObject" Target="../embeddings/oleObject44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3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229600" cy="1143000"/>
          </a:xfrm>
        </p:spPr>
        <p:txBody>
          <a:bodyPr>
            <a:noAutofit/>
          </a:bodyPr>
          <a:lstStyle/>
          <a:p>
            <a:r>
              <a:rPr lang="fr-FR" sz="6600" dirty="0" smtClean="0"/>
              <a:t>Des classifications </a:t>
            </a:r>
            <a:br>
              <a:rPr lang="fr-FR" sz="6600" dirty="0" smtClean="0"/>
            </a:br>
            <a:r>
              <a:rPr lang="fr-FR" sz="6600" dirty="0" smtClean="0"/>
              <a:t>Des Algues</a:t>
            </a:r>
            <a:br>
              <a:rPr lang="fr-FR" sz="6600" dirty="0" smtClean="0"/>
            </a:br>
            <a:r>
              <a:rPr lang="fr-FR" sz="6600" dirty="0" smtClean="0"/>
              <a:t>Des  Eponges</a:t>
            </a:r>
            <a:endParaRPr lang="fr-FR" sz="6600" dirty="0"/>
          </a:p>
        </p:txBody>
      </p:sp>
      <p:sp>
        <p:nvSpPr>
          <p:cNvPr id="3" name="ZoneTexte 2"/>
          <p:cNvSpPr txBox="1"/>
          <p:nvPr/>
        </p:nvSpPr>
        <p:spPr>
          <a:xfrm>
            <a:off x="3571868" y="5715016"/>
            <a:ext cx="5572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Commission Biologie de la Loire</a:t>
            </a:r>
          </a:p>
          <a:p>
            <a:r>
              <a:rPr lang="fr-FR" sz="2400" dirty="0" smtClean="0"/>
              <a:t>Yves </a:t>
            </a:r>
            <a:r>
              <a:rPr lang="fr-FR" sz="2400" dirty="0" err="1" smtClean="0"/>
              <a:t>Deschomets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28596" y="5715016"/>
            <a:ext cx="12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Pb2</a:t>
            </a:r>
            <a:endParaRPr lang="fr-F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88984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Donc Linné séparait les  êtres vivants en 2 règnes. </a:t>
            </a:r>
          </a:p>
        </p:txBody>
      </p:sp>
      <p:pic>
        <p:nvPicPr>
          <p:cNvPr id="4" name="Picture 3" descr="A:\Antibes\anima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1544638" cy="1765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Picture 5" descr="A:\Antibes\Végétau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844824"/>
            <a:ext cx="1454150" cy="1765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67544" y="602128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Division en 2 : Végétaux / Animaux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5720" y="2000240"/>
            <a:ext cx="7929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800" dirty="0" smtClean="0"/>
          </a:p>
          <a:p>
            <a:pPr lvl="1"/>
            <a:r>
              <a:rPr lang="fr-FR" sz="2800" dirty="0" smtClean="0"/>
              <a:t>Invagination pour former la gastrula</a:t>
            </a:r>
          </a:p>
          <a:p>
            <a:pPr lvl="1"/>
            <a:r>
              <a:rPr lang="fr-FR" sz="2800" dirty="0" smtClean="0"/>
              <a:t>Formation de 2 couches de cellules 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Endoblaste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Ectoblaste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Embryologie des métazoaires</a:t>
            </a:r>
          </a:p>
          <a:p>
            <a:pPr algn="ctr"/>
            <a:endParaRPr lang="fr-FR" sz="3600" dirty="0"/>
          </a:p>
        </p:txBody>
      </p:sp>
      <p:pic>
        <p:nvPicPr>
          <p:cNvPr id="6" name="Picture 47" descr="gastrulatio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2143116"/>
            <a:ext cx="1544638" cy="1155700"/>
          </a:xfrm>
          <a:prstGeom prst="rect">
            <a:avLst/>
          </a:prstGeom>
          <a:noFill/>
        </p:spPr>
      </p:pic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7215206" y="3286124"/>
            <a:ext cx="1368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la gastrula</a:t>
            </a:r>
          </a:p>
        </p:txBody>
      </p:sp>
      <p:pic>
        <p:nvPicPr>
          <p:cNvPr id="8" name="Picture 43" descr="diploblastiquef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857628"/>
            <a:ext cx="4286280" cy="2427766"/>
          </a:xfrm>
          <a:prstGeom prst="rect">
            <a:avLst/>
          </a:prstGeom>
          <a:noFill/>
        </p:spPr>
      </p:pic>
      <p:sp>
        <p:nvSpPr>
          <p:cNvPr id="9" name="Line 44"/>
          <p:cNvSpPr>
            <a:spLocks noChangeShapeType="1"/>
          </p:cNvSpPr>
          <p:nvPr/>
        </p:nvSpPr>
        <p:spPr bwMode="auto">
          <a:xfrm flipH="1" flipV="1">
            <a:off x="6500826" y="5500702"/>
            <a:ext cx="215900" cy="5032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chemeClr val="bg2"/>
              </a:solidFill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6572264" y="5929330"/>
            <a:ext cx="1500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chemeClr val="bg2"/>
                </a:solidFill>
              </a:rPr>
              <a:t>blastopore</a:t>
            </a: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 flipV="1">
            <a:off x="6143635" y="5143512"/>
            <a:ext cx="285753" cy="100013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chemeClr val="bg2"/>
              </a:solidFill>
            </a:endParaRPr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714876" y="5857892"/>
            <a:ext cx="1500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>
                <a:solidFill>
                  <a:schemeClr val="bg2"/>
                </a:solidFill>
              </a:rPr>
              <a:t>archentéron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3" name="Line 48"/>
          <p:cNvSpPr>
            <a:spLocks noChangeShapeType="1"/>
          </p:cNvSpPr>
          <p:nvPr/>
        </p:nvSpPr>
        <p:spPr bwMode="auto">
          <a:xfrm flipH="1">
            <a:off x="6643701" y="4214819"/>
            <a:ext cx="857255" cy="35719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chemeClr val="bg2"/>
              </a:solidFill>
            </a:endParaRP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7358082" y="3929066"/>
            <a:ext cx="1357322" cy="4001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bg2"/>
                </a:solidFill>
              </a:rPr>
              <a:t>endoblaste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7572396" y="5143512"/>
            <a:ext cx="1366838" cy="4001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bg2"/>
                </a:solidFill>
              </a:rPr>
              <a:t>ectoblaste</a:t>
            </a:r>
            <a:endParaRPr lang="fr-FR" sz="2000" dirty="0">
              <a:solidFill>
                <a:schemeClr val="bg2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rot="10800000">
            <a:off x="7429520" y="5500702"/>
            <a:ext cx="1285884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429124" y="3857628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2"/>
                </a:solidFill>
              </a:rPr>
              <a:t>blastocèle</a:t>
            </a:r>
            <a:endParaRPr lang="fr-FR" sz="2000" dirty="0">
              <a:solidFill>
                <a:schemeClr val="bg2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5500694" y="4143380"/>
            <a:ext cx="428628" cy="357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85720" y="1714488"/>
            <a:ext cx="792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 smtClean="0"/>
              <a:t>La gastrulation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6" grpId="0" animBg="1"/>
      <p:bldP spid="2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5720" y="2000240"/>
            <a:ext cx="7929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 se déroule en 4 étapes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L’organogénèse</a:t>
            </a:r>
          </a:p>
          <a:p>
            <a:pPr lvl="1"/>
            <a:r>
              <a:rPr lang="fr-FR" sz="2800" dirty="0" smtClean="0"/>
              <a:t>Un 3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feuillet se forme</a:t>
            </a:r>
          </a:p>
          <a:p>
            <a:pPr lvl="1"/>
            <a:endParaRPr lang="fr-FR" sz="28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Embryologie des métazoaires</a:t>
            </a:r>
          </a:p>
          <a:p>
            <a:pPr algn="ctr"/>
            <a:endParaRPr lang="fr-FR" sz="3600" dirty="0"/>
          </a:p>
        </p:txBody>
      </p:sp>
      <p:pic>
        <p:nvPicPr>
          <p:cNvPr id="11" name="Picture 47" descr="gastrulatio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3857628"/>
            <a:ext cx="1558560" cy="1155700"/>
          </a:xfrm>
          <a:prstGeom prst="rect">
            <a:avLst/>
          </a:prstGeom>
          <a:noFill/>
        </p:spPr>
      </p:pic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6643702" y="5000636"/>
            <a:ext cx="13807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la gastrula</a:t>
            </a:r>
          </a:p>
        </p:txBody>
      </p:sp>
      <p:sp>
        <p:nvSpPr>
          <p:cNvPr id="13" name="Accolade fermante 12"/>
          <p:cNvSpPr/>
          <p:nvPr/>
        </p:nvSpPr>
        <p:spPr>
          <a:xfrm>
            <a:off x="2786050" y="3929066"/>
            <a:ext cx="360409" cy="114300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571868" y="3857628"/>
            <a:ext cx="2378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cs typeface="Arial" pitchFamily="34" charset="0"/>
              </a:rPr>
              <a:t>Embryologie s’arrête à la gastrulation</a:t>
            </a:r>
            <a:endParaRPr lang="fr-FR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14348" y="3786190"/>
            <a:ext cx="22145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Eponges</a:t>
            </a:r>
          </a:p>
          <a:p>
            <a:r>
              <a:rPr lang="fr-FR" sz="2800" dirty="0" smtClean="0"/>
              <a:t>Cnidaires</a:t>
            </a:r>
          </a:p>
          <a:p>
            <a:r>
              <a:rPr lang="fr-FR" sz="2800" dirty="0" smtClean="0"/>
              <a:t>Cténophores</a:t>
            </a:r>
          </a:p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71472" y="3714752"/>
            <a:ext cx="8001056" cy="1714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289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Généralités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Généralités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642910" y="2071678"/>
            <a:ext cx="8501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3000 espèces dont 300 espèces dans les eaux françaises</a:t>
            </a:r>
          </a:p>
          <a:p>
            <a:r>
              <a:rPr lang="fr-FR" sz="2800" dirty="0" smtClean="0"/>
              <a:t>Fixées sur un substrat dur</a:t>
            </a:r>
          </a:p>
          <a:p>
            <a:r>
              <a:rPr lang="fr-FR" sz="2800" dirty="0" smtClean="0"/>
              <a:t>Formes et couleurs variées</a:t>
            </a:r>
          </a:p>
        </p:txBody>
      </p:sp>
      <p:pic>
        <p:nvPicPr>
          <p:cNvPr id="58370" name="Picture 2" descr="https://doriscdn.ffessm.fr/var/doris/storage/images/images/detail-des-canaux-16738/146913-1-fre-FR/Crambe_crambe-11_image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1942"/>
            <a:ext cx="3714744" cy="278605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0" y="6457890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Eponge </a:t>
            </a:r>
            <a:r>
              <a:rPr lang="fr-FR" sz="2000" b="1" dirty="0" err="1" smtClean="0"/>
              <a:t>encroutante</a:t>
            </a:r>
            <a:r>
              <a:rPr lang="fr-FR" sz="2000" b="1" dirty="0" smtClean="0"/>
              <a:t> orange</a:t>
            </a:r>
            <a:endParaRPr lang="fr-FR" sz="2000" b="1" dirty="0"/>
          </a:p>
        </p:txBody>
      </p:sp>
      <p:pic>
        <p:nvPicPr>
          <p:cNvPr id="58372" name="Picture 4" descr="https://doriscdn.ffessm.fr/var/doris/storage/images/images/masse-difforme-en-gros-plan-18272/159185-1-fre-FR/agelas_oroides-11_image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995438"/>
            <a:ext cx="4451724" cy="2862562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3500438"/>
            <a:ext cx="314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Encroutante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714876" y="3500438"/>
            <a:ext cx="314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Formée de lobes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714876" y="6457890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Agélas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Généralités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71472" y="2000240"/>
            <a:ext cx="857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3000 espèces dont 300 espèces dans les eaux françaises</a:t>
            </a:r>
          </a:p>
          <a:p>
            <a:r>
              <a:rPr lang="fr-FR" sz="2800" dirty="0" smtClean="0"/>
              <a:t>Fixées sur un substrat dur</a:t>
            </a:r>
          </a:p>
          <a:p>
            <a:r>
              <a:rPr lang="fr-FR" sz="2800" dirty="0" smtClean="0"/>
              <a:t>Formes et couleurs variées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3500438"/>
            <a:ext cx="314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Ayant des ramifications</a:t>
            </a:r>
            <a:endParaRPr lang="fr-FR" sz="2400" dirty="0"/>
          </a:p>
        </p:txBody>
      </p:sp>
      <p:pic>
        <p:nvPicPr>
          <p:cNvPr id="71682" name="Picture 2" descr="axinella_polypoides-f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15451"/>
            <a:ext cx="3786182" cy="2842549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0" y="6457890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Axinelle</a:t>
            </a:r>
            <a:r>
              <a:rPr lang="fr-FR" sz="2000" b="1" dirty="0" smtClean="0"/>
              <a:t> commune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14876" y="3500438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Formée d’un amas de tubes</a:t>
            </a:r>
            <a:endParaRPr lang="fr-FR" sz="2400" dirty="0"/>
          </a:p>
        </p:txBody>
      </p:sp>
      <p:pic>
        <p:nvPicPr>
          <p:cNvPr id="71684" name="Picture 4" descr="https://doriscdn.ffessm.fr/var/doris/storage/images/images/clathrine-jaune-17691/154537-1-fre-FR/clathrina_clathrus-VL01_image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21" y="4000481"/>
            <a:ext cx="4286279" cy="2857519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4857752" y="6457890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Clathrine</a:t>
            </a:r>
            <a:r>
              <a:rPr lang="fr-FR" sz="2000" b="1" dirty="0" smtClean="0"/>
              <a:t> jaune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Généralités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71472" y="2000240"/>
            <a:ext cx="857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3000 espèces dont 300 espèces dans les eaux françaises</a:t>
            </a:r>
          </a:p>
          <a:p>
            <a:r>
              <a:rPr lang="fr-FR" sz="2800" dirty="0" smtClean="0"/>
              <a:t>Fixées sur un substrat dur</a:t>
            </a:r>
          </a:p>
          <a:p>
            <a:r>
              <a:rPr lang="fr-FR" sz="2800" dirty="0" smtClean="0"/>
              <a:t>Formes et couleurs variées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3500438"/>
            <a:ext cx="314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Marbrée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86380" y="350043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 forme de boule</a:t>
            </a:r>
            <a:endParaRPr lang="fr-FR" sz="2400" dirty="0"/>
          </a:p>
        </p:txBody>
      </p:sp>
      <p:pic>
        <p:nvPicPr>
          <p:cNvPr id="72706" name="Picture 2" descr="https://doriscdn.ffessm.fr/var/doris/storage/images/images/eponge-rognon-!-22595/193769-1-fre-FR/chondrosia_reniformis-fa2b1_image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4784"/>
            <a:ext cx="3857620" cy="2893216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6457890"/>
            <a:ext cx="192879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/>
                </a:solidFill>
              </a:rPr>
              <a:t>Eponge rognon</a:t>
            </a:r>
            <a:endParaRPr lang="fr-FR" sz="2000" b="1" dirty="0">
              <a:solidFill>
                <a:schemeClr val="bg2"/>
              </a:solidFill>
            </a:endParaRPr>
          </a:p>
        </p:txBody>
      </p:sp>
      <p:pic>
        <p:nvPicPr>
          <p:cNvPr id="72708" name="Picture 4" descr="scalarispongia_scalaris-fran262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48" y="3896510"/>
            <a:ext cx="3857652" cy="2961490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286380" y="6457890"/>
            <a:ext cx="25003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/>
                </a:solidFill>
              </a:rPr>
              <a:t>Eponge cornée noire</a:t>
            </a:r>
            <a:endParaRPr lang="fr-FR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Généralités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71472" y="2000240"/>
            <a:ext cx="857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3000 espèces dont 300 espèces dans les eaux françaises</a:t>
            </a:r>
          </a:p>
          <a:p>
            <a:r>
              <a:rPr lang="fr-FR" sz="2800" dirty="0" smtClean="0"/>
              <a:t>Fixées sur un substrat dur</a:t>
            </a:r>
          </a:p>
          <a:p>
            <a:r>
              <a:rPr lang="fr-FR" sz="2800" dirty="0" smtClean="0"/>
              <a:t>Formes et couleurs variées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3500438"/>
            <a:ext cx="314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Perforantes</a:t>
            </a:r>
            <a:endParaRPr lang="fr-FR" sz="2400" dirty="0"/>
          </a:p>
        </p:txBody>
      </p:sp>
      <p:pic>
        <p:nvPicPr>
          <p:cNvPr id="9" name="Picture 2" descr="cliona_viridis(4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89510"/>
            <a:ext cx="4286248" cy="286849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0" y="6429396"/>
            <a:ext cx="1571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Clione</a:t>
            </a:r>
            <a:r>
              <a:rPr lang="fr-FR" sz="2000" b="1" dirty="0" smtClean="0"/>
              <a:t> verte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Généralité</a:t>
            </a:r>
          </a:p>
          <a:p>
            <a:pPr algn="ctr"/>
            <a:endParaRPr lang="fr-FR" sz="3600" dirty="0"/>
          </a:p>
        </p:txBody>
      </p:sp>
      <p:pic>
        <p:nvPicPr>
          <p:cNvPr id="7" name="Image 6" descr="ascon  choanocy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60"/>
            <a:ext cx="4672518" cy="50549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29190" y="1714488"/>
            <a:ext cx="3929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L’eau 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rentre par les pores </a:t>
            </a:r>
            <a:r>
              <a:rPr lang="fr-FR" sz="2800" dirty="0" err="1" smtClean="0"/>
              <a:t>inhalants</a:t>
            </a:r>
            <a:r>
              <a:rPr lang="fr-FR" sz="2800" dirty="0" smtClean="0"/>
              <a:t> (ostioles)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ressort par les oscules</a:t>
            </a:r>
          </a:p>
          <a:p>
            <a:endParaRPr lang="fr-FR" sz="2800" dirty="0" smtClean="0"/>
          </a:p>
          <a:p>
            <a:r>
              <a:rPr lang="fr-FR" sz="2800" dirty="0" smtClean="0"/>
              <a:t>Des cellules flagellées</a:t>
            </a:r>
          </a:p>
          <a:p>
            <a:r>
              <a:rPr lang="fr-FR" sz="2800" dirty="0" smtClean="0"/>
              <a:t> (les choanocytes)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créent le courant d’eau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captent la nourriture</a:t>
            </a:r>
            <a:endParaRPr lang="fr-FR" sz="2800" dirty="0"/>
          </a:p>
        </p:txBody>
      </p:sp>
      <p:sp>
        <p:nvSpPr>
          <p:cNvPr id="9" name="Rectangle 8"/>
          <p:cNvSpPr/>
          <p:nvPr/>
        </p:nvSpPr>
        <p:spPr>
          <a:xfrm>
            <a:off x="3071802" y="3714752"/>
            <a:ext cx="1500198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500562" y="2214554"/>
            <a:ext cx="142876" cy="571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786182" y="1785926"/>
            <a:ext cx="785818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143240" y="4572008"/>
            <a:ext cx="1428760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289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Anatomie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3999" cy="375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214282" y="5214950"/>
            <a:ext cx="850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3 types d’organisations</a:t>
            </a:r>
          </a:p>
          <a:p>
            <a:r>
              <a:rPr lang="fr-FR" sz="2800" dirty="0" smtClean="0"/>
              <a:t>Plus souvent les types </a:t>
            </a:r>
            <a:r>
              <a:rPr lang="fr-FR" sz="2800" dirty="0" err="1" smtClean="0"/>
              <a:t>Sycon</a:t>
            </a:r>
            <a:r>
              <a:rPr lang="fr-FR" sz="2800" dirty="0" smtClean="0"/>
              <a:t> et </a:t>
            </a:r>
            <a:r>
              <a:rPr lang="fr-FR" sz="2800" dirty="0" err="1" smtClean="0"/>
              <a:t>Leucon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785786" y="242886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atrium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57620" y="242886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atrium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43768" y="242886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atrium</a:t>
            </a:r>
            <a:endParaRPr lang="fr-FR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4286256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Il était impossible de faire entrer les organismes unicellulaires dans la division : végétal / animal </a:t>
            </a:r>
          </a:p>
        </p:txBody>
      </p:sp>
      <p:pic>
        <p:nvPicPr>
          <p:cNvPr id="400390" name="Picture 6" descr="Un microscope d'aujourd'hu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928802"/>
            <a:ext cx="1800200" cy="1800201"/>
          </a:xfrm>
          <a:prstGeom prst="rect">
            <a:avLst/>
          </a:prstGeom>
          <a:noFill/>
        </p:spPr>
      </p:pic>
      <p:pic>
        <p:nvPicPr>
          <p:cNvPr id="11" name="Picture 2" descr="Résultat de recherche d'images pour &quot;unicellulair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2000239"/>
            <a:ext cx="1857388" cy="1393041"/>
          </a:xfrm>
          <a:prstGeom prst="rect">
            <a:avLst/>
          </a:prstGeom>
          <a:noFill/>
        </p:spPr>
      </p:pic>
      <p:pic>
        <p:nvPicPr>
          <p:cNvPr id="12" name="Picture 4" descr="Résultat de recherche d'images pour &quot;unicellulaire&quot;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7478" y="2001380"/>
            <a:ext cx="1782287" cy="142725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67544" y="602128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Division en 2 : Unicellulaire / Pluricellulaires</a:t>
            </a:r>
            <a:endParaRPr lang="fr-FR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357158" y="571480"/>
            <a:ext cx="821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 microscope a permis de découvrir les organismes uni cellulaire </a:t>
            </a:r>
            <a:endParaRPr lang="fr-FR" sz="2800" dirty="0"/>
          </a:p>
        </p:txBody>
      </p:sp>
      <p:sp>
        <p:nvSpPr>
          <p:cNvPr id="14" name="Flèche droite 13"/>
          <p:cNvSpPr/>
          <p:nvPr/>
        </p:nvSpPr>
        <p:spPr>
          <a:xfrm>
            <a:off x="3071802" y="2500306"/>
            <a:ext cx="928694" cy="57150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9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715008" y="1071546"/>
            <a:ext cx="178595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ectoblaste</a:t>
            </a:r>
          </a:p>
          <a:p>
            <a:endParaRPr lang="fr-FR" sz="2800" dirty="0" smtClean="0"/>
          </a:p>
          <a:p>
            <a:r>
              <a:rPr lang="fr-FR" sz="2800" dirty="0" smtClean="0"/>
              <a:t>ectoderme</a:t>
            </a:r>
            <a:endParaRPr lang="fr-FR" sz="2800" dirty="0"/>
          </a:p>
        </p:txBody>
      </p:sp>
      <p:sp>
        <p:nvSpPr>
          <p:cNvPr id="17" name="Flèche vers le bas 16"/>
          <p:cNvSpPr/>
          <p:nvPr/>
        </p:nvSpPr>
        <p:spPr>
          <a:xfrm>
            <a:off x="6429388" y="1643050"/>
            <a:ext cx="357190" cy="35719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715008" y="2643182"/>
            <a:ext cx="2857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endoblaste</a:t>
            </a:r>
          </a:p>
          <a:p>
            <a:endParaRPr lang="fr-FR" sz="2800" dirty="0" smtClean="0"/>
          </a:p>
          <a:p>
            <a:r>
              <a:rPr lang="fr-FR" sz="2800" dirty="0" smtClean="0"/>
              <a:t>endoderme</a:t>
            </a:r>
            <a:endParaRPr lang="fr-FR" sz="2800" dirty="0"/>
          </a:p>
        </p:txBody>
      </p:sp>
      <p:sp>
        <p:nvSpPr>
          <p:cNvPr id="19" name="Flèche vers le bas 18"/>
          <p:cNvSpPr/>
          <p:nvPr/>
        </p:nvSpPr>
        <p:spPr>
          <a:xfrm>
            <a:off x="6357950" y="3214686"/>
            <a:ext cx="357190" cy="35719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715008" y="4286256"/>
            <a:ext cx="2857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blastocèle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err="1" smtClean="0"/>
              <a:t>mésoglée</a:t>
            </a:r>
            <a:endParaRPr lang="fr-FR" sz="2800" dirty="0"/>
          </a:p>
        </p:txBody>
      </p:sp>
      <p:sp>
        <p:nvSpPr>
          <p:cNvPr id="21" name="Flèche vers le bas 20"/>
          <p:cNvSpPr/>
          <p:nvPr/>
        </p:nvSpPr>
        <p:spPr>
          <a:xfrm>
            <a:off x="6357950" y="4857760"/>
            <a:ext cx="357190" cy="35719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9" grpId="2" animBg="1"/>
      <p:bldP spid="16" grpId="0"/>
      <p:bldP spid="17" grpId="0" animBg="1"/>
      <p:bldP spid="18" grpId="0"/>
      <p:bldP spid="18" grpId="1"/>
      <p:bldP spid="18" grpId="2"/>
      <p:bldP spid="19" grpId="0" animBg="1"/>
      <p:bldP spid="19" grpId="1" animBg="1"/>
      <p:bldP spid="19" grpId="2" animBg="1"/>
      <p:bldP spid="20" grpId="0"/>
      <p:bldP spid="2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572132" y="1428736"/>
            <a:ext cx="3214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cellules ne forment pas des tissus</a:t>
            </a:r>
          </a:p>
          <a:p>
            <a:endParaRPr lang="fr-FR" sz="2800" dirty="0" smtClean="0"/>
          </a:p>
          <a:p>
            <a:r>
              <a:rPr lang="fr-FR" sz="2800" dirty="0" smtClean="0"/>
              <a:t>Les liaisons entre elles ne sont pas stables. (animaux </a:t>
            </a:r>
            <a:r>
              <a:rPr lang="fr-FR" sz="2800" dirty="0" err="1" smtClean="0"/>
              <a:t>atissulaires</a:t>
            </a:r>
            <a:r>
              <a:rPr lang="fr-FR" sz="2800" dirty="0" smtClean="0"/>
              <a:t>)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9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643570" y="1357298"/>
            <a:ext cx="3143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La </a:t>
            </a:r>
            <a:r>
              <a:rPr lang="fr-FR" sz="2800" dirty="0" err="1" smtClean="0"/>
              <a:t>mésoglée</a:t>
            </a:r>
            <a:r>
              <a:rPr lang="fr-FR" sz="2800" dirty="0" smtClean="0"/>
              <a:t> est une sorte de gelée.</a:t>
            </a:r>
          </a:p>
          <a:p>
            <a:r>
              <a:rPr lang="fr-FR" sz="2800" dirty="0" smtClean="0"/>
              <a:t>Quelques cellules y circulent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43570" y="1357298"/>
            <a:ext cx="3143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</a:t>
            </a:r>
            <a:r>
              <a:rPr lang="fr-FR" sz="2800" dirty="0" err="1" smtClean="0"/>
              <a:t>pynacocytes</a:t>
            </a:r>
            <a:r>
              <a:rPr lang="fr-FR" sz="2800" dirty="0" smtClean="0"/>
              <a:t> sont  des cellules plates qui forment la couche externe de l’éponge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571868" y="2643182"/>
            <a:ext cx="164307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pynacocyte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43570" y="1357298"/>
            <a:ext cx="3143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</a:t>
            </a:r>
            <a:r>
              <a:rPr lang="fr-FR" sz="2800" dirty="0" err="1" smtClean="0"/>
              <a:t>porococytes</a:t>
            </a:r>
            <a:r>
              <a:rPr lang="fr-FR" sz="2800" dirty="0" smtClean="0"/>
              <a:t>  sont les cellules qui forment les pores </a:t>
            </a:r>
            <a:r>
              <a:rPr lang="fr-FR" sz="2800" dirty="0" err="1" smtClean="0"/>
              <a:t>inhalants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643306" y="3357562"/>
            <a:ext cx="164307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porococyte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43570" y="1357298"/>
            <a:ext cx="31432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Spicules = fibres composées de calcaire ou de silice.</a:t>
            </a:r>
          </a:p>
          <a:p>
            <a:endParaRPr lang="fr-FR" sz="2800" dirty="0" smtClean="0"/>
          </a:p>
          <a:p>
            <a:r>
              <a:rPr lang="fr-FR" sz="2800" dirty="0" smtClean="0"/>
              <a:t>Les </a:t>
            </a:r>
            <a:r>
              <a:rPr lang="fr-FR" sz="2800" dirty="0" err="1" smtClean="0"/>
              <a:t>scléroblastes</a:t>
            </a:r>
            <a:r>
              <a:rPr lang="fr-FR" sz="2800" dirty="0" smtClean="0"/>
              <a:t> fabriquent les spicules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786182" y="1571612"/>
            <a:ext cx="114300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spicule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86182" y="228599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643306" y="2357430"/>
            <a:ext cx="178595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scléroblaste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43570" y="1357298"/>
            <a:ext cx="3143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Elles digèrent la nourriture et la distribue aux autres cellules</a:t>
            </a:r>
          </a:p>
          <a:p>
            <a:endParaRPr lang="fr-FR" sz="2800" dirty="0" smtClean="0"/>
          </a:p>
          <a:p>
            <a:r>
              <a:rPr lang="fr-FR" sz="2800" dirty="0" smtClean="0"/>
              <a:t>Elles peuvent évoluer en divers types de cellules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571868" y="4357694"/>
            <a:ext cx="164307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amibocyte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43570" y="1357298"/>
            <a:ext cx="3143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Cellule sexuelle femelle</a:t>
            </a:r>
          </a:p>
          <a:p>
            <a:endParaRPr lang="fr-FR" sz="2800" dirty="0" smtClean="0"/>
          </a:p>
          <a:p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571868" y="4929198"/>
            <a:ext cx="128588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ovocyte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bJQpP4-QwClAxYXtEk1w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5214942" cy="5786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72206"/>
            <a:ext cx="5072066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4744" y="1428736"/>
            <a:ext cx="1428760" cy="457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00430" y="6000768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ectoderme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8596" y="6072206"/>
            <a:ext cx="1714512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endoderme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2272"/>
            <a:ext cx="2428860" cy="28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6050" y="6072206"/>
            <a:ext cx="2143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00364" y="6072206"/>
            <a:ext cx="500066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7" idx="1"/>
          </p:cNvCxnSpPr>
          <p:nvPr/>
        </p:nvCxnSpPr>
        <p:spPr>
          <a:xfrm rot="10800000">
            <a:off x="3286116" y="6000769"/>
            <a:ext cx="214314" cy="23083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</p:cNvCxnSpPr>
          <p:nvPr/>
        </p:nvCxnSpPr>
        <p:spPr>
          <a:xfrm flipV="1">
            <a:off x="2143108" y="5929331"/>
            <a:ext cx="71438" cy="373708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 flipH="1">
            <a:off x="2643174" y="5929330"/>
            <a:ext cx="214314" cy="6264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500298" y="428604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71736" y="6396335"/>
            <a:ext cx="150019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2"/>
                </a:solidFill>
              </a:rPr>
              <a:t>mésoglée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43570" y="1357298"/>
            <a:ext cx="31432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Cellules flagellées qui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créent le courant d’eau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captent la nourriture et l’oxygène</a:t>
            </a:r>
          </a:p>
          <a:p>
            <a:pPr>
              <a:buFont typeface="Wingdings" pitchFamily="2" charset="2"/>
              <a:buChar char="Ø"/>
            </a:pPr>
            <a:endParaRPr lang="fr-FR" sz="2800" dirty="0" smtClean="0"/>
          </a:p>
          <a:p>
            <a:r>
              <a:rPr lang="fr-FR" sz="2800" dirty="0" smtClean="0"/>
              <a:t>C’est la cellule caractéristique des éponges</a:t>
            </a:r>
          </a:p>
          <a:p>
            <a:pPr>
              <a:buFont typeface="Wingdings" pitchFamily="2" charset="2"/>
              <a:buChar char="Ø"/>
            </a:pP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643306" y="1928802"/>
            <a:ext cx="1643074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choanocyte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7158" y="1000108"/>
            <a:ext cx="43577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Les choanocytes</a:t>
            </a:r>
            <a:endParaRPr lang="fr-FR" sz="3200" dirty="0"/>
          </a:p>
        </p:txBody>
      </p:sp>
      <p:pic>
        <p:nvPicPr>
          <p:cNvPr id="6" name="Image 5" descr="choanocyte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785926"/>
            <a:ext cx="2450390" cy="44009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29124" y="1785926"/>
            <a:ext cx="1071570" cy="4429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00100" y="1785926"/>
            <a:ext cx="1071570" cy="4429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00100" y="5929330"/>
            <a:ext cx="4500594" cy="285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285984" y="4929198"/>
            <a:ext cx="214314" cy="100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357422" y="4214818"/>
            <a:ext cx="285752" cy="785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000232" y="3143248"/>
            <a:ext cx="642942" cy="100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357422" y="2357430"/>
            <a:ext cx="285752" cy="785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143372" y="2571744"/>
            <a:ext cx="357190" cy="571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000496" y="3571876"/>
            <a:ext cx="357190" cy="714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152896" y="3724276"/>
            <a:ext cx="276228" cy="8477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143372" y="2857496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collerette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357290" y="3643314"/>
            <a:ext cx="1214446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214414" y="4429132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choanocyte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285852" y="5143512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2"/>
                </a:solidFill>
              </a:rPr>
              <a:t>amibocyte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43042" y="242886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flagelle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2367691">
            <a:off x="2060402" y="3697886"/>
            <a:ext cx="1214446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857884" y="1714488"/>
            <a:ext cx="2714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Description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Une collerette tapissée de mucus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Un flagelle</a:t>
            </a:r>
            <a:endParaRPr lang="fr-FR" sz="28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500298" y="428604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Anatomie</a:t>
            </a:r>
          </a:p>
          <a:p>
            <a:pPr algn="ctr"/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500034" y="207167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cellule procaryote</a:t>
            </a:r>
          </a:p>
          <a:p>
            <a:r>
              <a:rPr lang="fr-FR" sz="2400" dirty="0" smtClean="0"/>
              <a:t>« qui vient avant les eucaryotes »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143504" y="207167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cellule eucaryote</a:t>
            </a:r>
          </a:p>
          <a:p>
            <a:r>
              <a:rPr lang="fr-FR" sz="2400" dirty="0" smtClean="0"/>
              <a:t>« noyau vrai »</a:t>
            </a:r>
            <a:endParaRPr lang="fr-FR" sz="2400" dirty="0"/>
          </a:p>
        </p:txBody>
      </p:sp>
      <p:pic>
        <p:nvPicPr>
          <p:cNvPr id="17" name="Picture 23" descr="eucaryo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212976"/>
            <a:ext cx="2376264" cy="178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34"/>
          <p:cNvSpPr>
            <a:spLocks noChangeShapeType="1"/>
          </p:cNvSpPr>
          <p:nvPr/>
        </p:nvSpPr>
        <p:spPr bwMode="auto">
          <a:xfrm flipV="1">
            <a:off x="5000628" y="4000504"/>
            <a:ext cx="1071570" cy="114300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072198" y="4653136"/>
            <a:ext cx="15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10–100 µm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1" name="Picture 15" descr="procaryo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84984"/>
            <a:ext cx="288689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571472" y="45720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0,2–2,0 µm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467544" y="3212976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</a:rPr>
              <a:t>matériel génétique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>
            <a:off x="2215750" y="3429000"/>
            <a:ext cx="196010" cy="72008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dirty="0"/>
          </a:p>
        </p:txBody>
      </p:sp>
      <p:cxnSp>
        <p:nvCxnSpPr>
          <p:cNvPr id="25" name="Connecteur droit 24"/>
          <p:cNvCxnSpPr/>
          <p:nvPr/>
        </p:nvCxnSpPr>
        <p:spPr>
          <a:xfrm rot="5400000">
            <a:off x="2465373" y="3964785"/>
            <a:ext cx="3642544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00034" y="5000636"/>
            <a:ext cx="3672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le matériel génétique est libre dans la cellule.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4892522" y="5000636"/>
            <a:ext cx="3672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les chromosomes sont contenus dans un noyau.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5536" y="54868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Vers le milieu du  XX </a:t>
            </a:r>
            <a:r>
              <a:rPr lang="fr-FR" sz="2800" dirty="0" err="1" smtClean="0"/>
              <a:t>ème</a:t>
            </a:r>
            <a:r>
              <a:rPr lang="fr-FR" sz="2800" dirty="0" smtClean="0"/>
              <a:t> </a:t>
            </a:r>
            <a:r>
              <a:rPr lang="fr-FR" sz="2800" dirty="0" err="1" smtClean="0"/>
              <a:t>siècle,le</a:t>
            </a:r>
            <a:r>
              <a:rPr lang="fr-FR" sz="2800" dirty="0" smtClean="0"/>
              <a:t> microscope électronique a permis, aux scientifiques de découvrir 2 cellules différentes.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67544" y="602128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Division en 2 : Procaryotes / Eucaryotes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20" grpId="0"/>
      <p:bldP spid="22" grpId="0"/>
      <p:bldP spid="23" grpId="0"/>
      <p:bldP spid="24" grpId="0" animBg="1"/>
      <p:bldP spid="26" grpId="0"/>
      <p:bldP spid="27" grpId="0"/>
      <p:bldP spid="2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289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Nutrition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Nutrition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8"/>
            <a:ext cx="43577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Par les choanocytes</a:t>
            </a:r>
            <a:endParaRPr lang="fr-FR" sz="3200" dirty="0"/>
          </a:p>
        </p:txBody>
      </p:sp>
      <p:pic>
        <p:nvPicPr>
          <p:cNvPr id="6" name="Image 5" descr="choanocyte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785926"/>
            <a:ext cx="2450390" cy="4400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29124" y="1785926"/>
            <a:ext cx="1071570" cy="4429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000100" y="1785926"/>
            <a:ext cx="1071570" cy="4429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00100" y="5929330"/>
            <a:ext cx="4500594" cy="285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85984" y="4929198"/>
            <a:ext cx="214314" cy="100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357422" y="4214818"/>
            <a:ext cx="285752" cy="785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000232" y="3143248"/>
            <a:ext cx="642942" cy="100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357422" y="2357430"/>
            <a:ext cx="285752" cy="785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143372" y="2571744"/>
            <a:ext cx="357190" cy="571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000496" y="3571876"/>
            <a:ext cx="357190" cy="714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152896" y="3724276"/>
            <a:ext cx="276228" cy="8477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143372" y="2857496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collerette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357290" y="3643314"/>
            <a:ext cx="1214446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14414" y="4429132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choanocyte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285852" y="5143512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2"/>
                </a:solidFill>
              </a:rPr>
              <a:t>amibocyte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643042" y="242886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flagelle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 rot="2367691">
            <a:off x="2060402" y="3697886"/>
            <a:ext cx="1214446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857884" y="1214422"/>
            <a:ext cx="30718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Fonctionnement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le flagelle crée un courant d’eau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la collerette capte le plancton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la nourriture est absorbée par phagocytose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Nutrition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8"/>
            <a:ext cx="43577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Par les choanocytes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5857884" y="1714488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Phagocytose</a:t>
            </a:r>
          </a:p>
        </p:txBody>
      </p:sp>
      <p:pic>
        <p:nvPicPr>
          <p:cNvPr id="7" name="Image 6" descr="phagocytosef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2500306"/>
            <a:ext cx="5214942" cy="2789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Nutrition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8"/>
            <a:ext cx="43577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Par les choanocytes</a:t>
            </a:r>
            <a:endParaRPr lang="fr-FR" sz="3200" dirty="0"/>
          </a:p>
        </p:txBody>
      </p:sp>
      <p:pic>
        <p:nvPicPr>
          <p:cNvPr id="6" name="Image 5" descr="choanocyte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785926"/>
            <a:ext cx="2450390" cy="4400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29124" y="1785926"/>
            <a:ext cx="1071570" cy="4429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000100" y="1785926"/>
            <a:ext cx="1071570" cy="4429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00100" y="5929330"/>
            <a:ext cx="4500594" cy="285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85984" y="4929198"/>
            <a:ext cx="214314" cy="100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357422" y="4214818"/>
            <a:ext cx="285752" cy="785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000232" y="3143248"/>
            <a:ext cx="642942" cy="100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357422" y="2357430"/>
            <a:ext cx="285752" cy="785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143372" y="2571744"/>
            <a:ext cx="357190" cy="571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000496" y="3571876"/>
            <a:ext cx="357190" cy="714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152896" y="3724276"/>
            <a:ext cx="276228" cy="8477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143372" y="2857496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collerette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357290" y="3643314"/>
            <a:ext cx="1214446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14414" y="4429132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choanocyte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285852" y="5143512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2"/>
                </a:solidFill>
              </a:rPr>
              <a:t>amibocyte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643042" y="242886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flagelle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 rot="2367691">
            <a:off x="2060402" y="3697886"/>
            <a:ext cx="1214446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857884" y="1214422"/>
            <a:ext cx="30718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Fonctionnement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 le flagelle crée un courant d’eau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 la collerette capte le plancton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 la nourriture est absorbée par phagocytose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Elle est transférée à un </a:t>
            </a:r>
            <a:r>
              <a:rPr lang="fr-FR" sz="2800" dirty="0" err="1" smtClean="0"/>
              <a:t>amibocyte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857224" y="6215082"/>
            <a:ext cx="828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dirty="0" smtClean="0"/>
              <a:t> puis apporté à l’ensemble des cellules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Nutrition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8"/>
            <a:ext cx="8286808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Par des algues symbiotiques. </a:t>
            </a:r>
          </a:p>
          <a:p>
            <a:r>
              <a:rPr lang="fr-FR" sz="2800" dirty="0" smtClean="0"/>
              <a:t>Certaines éponges contiennent des algues symbiotiques</a:t>
            </a:r>
          </a:p>
          <a:p>
            <a:r>
              <a:rPr lang="fr-FR" sz="2800" dirty="0" smtClean="0"/>
              <a:t>Elles profite des produits de la photosynthèse</a:t>
            </a:r>
          </a:p>
          <a:p>
            <a:endParaRPr lang="fr-FR" sz="2800" dirty="0"/>
          </a:p>
        </p:txBody>
      </p:sp>
      <p:pic>
        <p:nvPicPr>
          <p:cNvPr id="3074" name="Picture 2" descr="petrosia_ficiformis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43182"/>
            <a:ext cx="5357850" cy="356915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28596" y="5715016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Eponge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sz="2000" dirty="0" smtClean="0">
                <a:solidFill>
                  <a:schemeClr val="bg2"/>
                </a:solidFill>
              </a:rPr>
              <a:t>pierre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57884" y="5429264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Doris parle de cyanobactéries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Nutrition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8"/>
            <a:ext cx="828680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Prédateurs des éponges </a:t>
            </a:r>
          </a:p>
          <a:p>
            <a:r>
              <a:rPr lang="fr-FR" sz="2800" dirty="0" smtClean="0"/>
              <a:t>Des nudibranches mangent des éponges</a:t>
            </a:r>
          </a:p>
          <a:p>
            <a:endParaRPr lang="fr-FR" sz="2800" dirty="0"/>
          </a:p>
        </p:txBody>
      </p:sp>
      <p:pic>
        <p:nvPicPr>
          <p:cNvPr id="83970" name="Picture 2" descr="peltodoris_atromaculata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7430"/>
            <a:ext cx="4508871" cy="2871804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214282" y="5643578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doris dalmatienne mange l’éponge pierre</a:t>
            </a:r>
            <a:endParaRPr lang="fr-FR" sz="2400" dirty="0"/>
          </a:p>
        </p:txBody>
      </p:sp>
      <p:pic>
        <p:nvPicPr>
          <p:cNvPr id="83974" name="Picture 6" descr="scalarispongia_scalaris-vl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346432"/>
            <a:ext cx="4286248" cy="2868489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4714876" y="5643578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doris céleste mange l’éponge cornée noire.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289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Reproduction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Multiplication asexuée</a:t>
            </a:r>
          </a:p>
          <a:p>
            <a:r>
              <a:rPr lang="fr-FR" sz="2800" dirty="0" smtClean="0"/>
              <a:t>1- Formation de bourgeons externes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Ils peuvent restés fixés =&gt; accroissement de l’éponge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Ils peuvent se détacher =&gt; formation d’une autre éponge</a:t>
            </a:r>
            <a:endParaRPr lang="fr-FR" sz="3200" dirty="0" smtClean="0"/>
          </a:p>
        </p:txBody>
      </p:sp>
      <p:pic>
        <p:nvPicPr>
          <p:cNvPr id="86018" name="Picture 2" descr="chondrosia_reniformis-aps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32531"/>
            <a:ext cx="2571736" cy="342546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85786" y="6488668"/>
            <a:ext cx="185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Eponge rognon</a:t>
            </a:r>
            <a:endParaRPr lang="fr-FR" sz="2000" dirty="0"/>
          </a:p>
        </p:txBody>
      </p:sp>
      <p:pic>
        <p:nvPicPr>
          <p:cNvPr id="9" name="Espace réservé du contenu 3" descr="tethyarecadre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1802" y="3500438"/>
            <a:ext cx="3670483" cy="3357562"/>
          </a:xfr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4225" y="4076700"/>
            <a:ext cx="20097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4643438" y="3500438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Orange de mer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50109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rot="10800000" flipV="1">
            <a:off x="5357818" y="4357694"/>
            <a:ext cx="2143140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V="1">
            <a:off x="5072066" y="4357694"/>
            <a:ext cx="2428892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214422"/>
            <a:ext cx="2614616" cy="154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Reproduction</a:t>
            </a:r>
          </a:p>
          <a:p>
            <a:pPr algn="ctr"/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357158" y="1000109"/>
            <a:ext cx="878684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Multiplication asexuée</a:t>
            </a:r>
          </a:p>
          <a:p>
            <a:r>
              <a:rPr lang="fr-FR" sz="2800" dirty="0" smtClean="0"/>
              <a:t>2- Formation de bourgeons internes</a:t>
            </a:r>
          </a:p>
          <a:p>
            <a:pPr lvl="1"/>
            <a:r>
              <a:rPr lang="fr-FR" sz="2800" dirty="0" smtClean="0"/>
              <a:t>(Forme de résistance) : gemmule</a:t>
            </a:r>
          </a:p>
          <a:p>
            <a:pPr lvl="1"/>
            <a:r>
              <a:rPr lang="fr-FR" sz="2800" dirty="0" smtClean="0"/>
              <a:t>Principalement espèces d’eau douce</a:t>
            </a:r>
            <a:endParaRPr lang="fr-FR" sz="32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357158" y="3214686"/>
            <a:ext cx="7143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3- Régénération</a:t>
            </a:r>
          </a:p>
          <a:p>
            <a:r>
              <a:rPr lang="fr-FR" sz="2800" dirty="0" smtClean="0"/>
              <a:t>Parties mangées par un prédateur</a:t>
            </a:r>
          </a:p>
          <a:p>
            <a:endParaRPr lang="fr-FR" sz="2800" dirty="0" smtClean="0"/>
          </a:p>
          <a:p>
            <a:endParaRPr lang="fr-FR" sz="3200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Reproduction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 sexuée</a:t>
            </a:r>
          </a:p>
          <a:p>
            <a:r>
              <a:rPr lang="fr-FR" sz="2800" dirty="0" smtClean="0"/>
              <a:t>	La majorité des éponges sont hermaphrodites.</a:t>
            </a:r>
          </a:p>
          <a:p>
            <a:endParaRPr lang="fr-FR" sz="2800" dirty="0" smtClean="0"/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Eponges hermaphrodites</a:t>
            </a:r>
          </a:p>
          <a:p>
            <a:r>
              <a:rPr lang="fr-FR" sz="2800" dirty="0" smtClean="0"/>
              <a:t>	Possède à la fois les cellules reproductrices mâles et femelles</a:t>
            </a:r>
          </a:p>
          <a:p>
            <a:endParaRPr lang="fr-FR" sz="2800" dirty="0" smtClean="0"/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Eponges à sexes séparés (gonochoriques)</a:t>
            </a:r>
          </a:p>
          <a:p>
            <a:r>
              <a:rPr lang="fr-FR" sz="2800" dirty="0" smtClean="0"/>
              <a:t>	Ces éponges sont soient mâle soient femelle</a:t>
            </a:r>
          </a:p>
          <a:p>
            <a:r>
              <a:rPr lang="fr-FR" sz="2800" dirty="0" smtClean="0"/>
              <a:t>	Uniquement les éponges calcaires</a:t>
            </a:r>
          </a:p>
          <a:p>
            <a:endParaRPr lang="fr-FR" sz="2800" dirty="0" smtClean="0"/>
          </a:p>
          <a:p>
            <a:r>
              <a:rPr lang="fr-FR" sz="2800" dirty="0" smtClean="0"/>
              <a:t>	</a:t>
            </a:r>
            <a:endParaRPr lang="fr-F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:\Antibes\anima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200" y="2274168"/>
            <a:ext cx="1544638" cy="1765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" name="Picture 4" descr="A:\Antibes\mycè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200" y="2274168"/>
            <a:ext cx="1454150" cy="17653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5" descr="A:\Antibes\Végétau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3200" y="2274168"/>
            <a:ext cx="1454150" cy="1765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6" descr="A:\Antibes\Protist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214818"/>
            <a:ext cx="1544638" cy="822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7" descr="A:\Antibes\momè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5214950"/>
            <a:ext cx="1544638" cy="822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534000" y="3264768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1714480" y="5072074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1714600" y="219796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Line 32"/>
          <p:cNvSpPr>
            <a:spLocks noChangeShapeType="1"/>
          </p:cNvSpPr>
          <p:nvPr/>
        </p:nvSpPr>
        <p:spPr bwMode="auto">
          <a:xfrm flipV="1">
            <a:off x="1714600" y="2197968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6972400" y="2502768"/>
            <a:ext cx="217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Organismes </a:t>
            </a:r>
            <a:r>
              <a:rPr lang="fr-FR" sz="2400" dirty="0" smtClean="0"/>
              <a:t>pluricellulaires</a:t>
            </a:r>
            <a:endParaRPr lang="fr-FR" sz="2400" dirty="0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>
            <a:off x="6286600" y="219796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Line 38"/>
          <p:cNvSpPr>
            <a:spLocks noChangeShapeType="1"/>
          </p:cNvSpPr>
          <p:nvPr/>
        </p:nvSpPr>
        <p:spPr bwMode="auto">
          <a:xfrm>
            <a:off x="6286600" y="410296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6896200" y="2197968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5536" y="54868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Ces 3 divisions en 2 = &gt; Des scientifiques proposent un monde du vivant à 5 règnes</a:t>
            </a: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0" y="3356992"/>
            <a:ext cx="1643042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Eucaryotes</a:t>
            </a:r>
            <a:endParaRPr lang="fr-FR" sz="2400" dirty="0"/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0" y="5229200"/>
            <a:ext cx="183569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Procaryotes</a:t>
            </a:r>
            <a:endParaRPr lang="fr-FR" sz="2400" dirty="0"/>
          </a:p>
        </p:txBody>
      </p:sp>
      <p:sp>
        <p:nvSpPr>
          <p:cNvPr id="32" name="Line 37"/>
          <p:cNvSpPr>
            <a:spLocks noChangeShapeType="1"/>
          </p:cNvSpPr>
          <p:nvPr/>
        </p:nvSpPr>
        <p:spPr bwMode="auto">
          <a:xfrm>
            <a:off x="4932040" y="404428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Line 38"/>
          <p:cNvSpPr>
            <a:spLocks noChangeShapeType="1"/>
          </p:cNvSpPr>
          <p:nvPr/>
        </p:nvSpPr>
        <p:spPr bwMode="auto">
          <a:xfrm>
            <a:off x="4929190" y="6072206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5652120" y="4581128"/>
            <a:ext cx="217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Organismes </a:t>
            </a:r>
            <a:r>
              <a:rPr lang="fr-FR" sz="2400" dirty="0" smtClean="0"/>
              <a:t>unicellulaires</a:t>
            </a:r>
            <a:endParaRPr lang="fr-FR" sz="2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644008" y="1628800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Ils se nourrissent  par absorption   </a:t>
            </a:r>
            <a:endParaRPr lang="fr-FR" sz="24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4067944" y="2060848"/>
            <a:ext cx="648072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403648" y="6021288"/>
            <a:ext cx="32142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 sont les bactéries</a:t>
            </a:r>
            <a:endParaRPr lang="fr-FR" sz="2400" dirty="0"/>
          </a:p>
        </p:txBody>
      </p:sp>
      <p:cxnSp>
        <p:nvCxnSpPr>
          <p:cNvPr id="37" name="Connecteur droit avec flèche 36"/>
          <p:cNvCxnSpPr/>
          <p:nvPr/>
        </p:nvCxnSpPr>
        <p:spPr>
          <a:xfrm flipV="1">
            <a:off x="3851920" y="5517235"/>
            <a:ext cx="288032" cy="79208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28"/>
          <p:cNvSpPr>
            <a:spLocks noChangeShapeType="1"/>
          </p:cNvSpPr>
          <p:nvPr/>
        </p:nvSpPr>
        <p:spPr bwMode="auto">
          <a:xfrm flipH="1">
            <a:off x="1928794" y="6072206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Line 32"/>
          <p:cNvSpPr>
            <a:spLocks noChangeShapeType="1"/>
          </p:cNvSpPr>
          <p:nvPr/>
        </p:nvSpPr>
        <p:spPr bwMode="auto">
          <a:xfrm flipV="1">
            <a:off x="1928794" y="5136102"/>
            <a:ext cx="0" cy="9361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 flipH="1">
            <a:off x="1928794" y="5136102"/>
            <a:ext cx="1575792" cy="83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444208" y="59492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Et les virus ?</a:t>
            </a:r>
            <a:endParaRPr lang="fr-FR" sz="2800" dirty="0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5500694" y="414338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>
            <a:off x="4857752" y="414338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4" grpId="0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5" grpId="0"/>
      <p:bldP spid="22" grpId="0"/>
      <p:bldP spid="36" grpId="0"/>
      <p:bldP spid="42" grpId="0" animBg="1"/>
      <p:bldP spid="44" grpId="0" animBg="1"/>
      <p:bldP spid="45" grpId="0" animBg="1"/>
      <p:bldP spid="38" grpId="0"/>
      <p:bldP spid="40" grpId="0" animBg="1"/>
      <p:bldP spid="41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Reproduction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6309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 sexuée</a:t>
            </a:r>
          </a:p>
          <a:p>
            <a:r>
              <a:rPr lang="fr-FR" sz="3200" dirty="0" smtClean="0"/>
              <a:t>Elle  existe  sous 2 formes</a:t>
            </a:r>
          </a:p>
          <a:p>
            <a:pPr>
              <a:buFont typeface="Wingdings" pitchFamily="2" charset="2"/>
              <a:buChar char="Ø"/>
            </a:pPr>
            <a:r>
              <a:rPr lang="fr-FR" sz="3200" dirty="0" smtClean="0"/>
              <a:t>Les éponges vivipares</a:t>
            </a:r>
          </a:p>
          <a:p>
            <a:r>
              <a:rPr lang="fr-FR" sz="2800" dirty="0" smtClean="0"/>
              <a:t>Le spermatozoïde est expulsé d’une éponge </a:t>
            </a:r>
          </a:p>
          <a:p>
            <a:r>
              <a:rPr lang="fr-FR" sz="2800" dirty="0" smtClean="0"/>
              <a:t>Il pénètre dans une autre éponge </a:t>
            </a:r>
          </a:p>
          <a:p>
            <a:r>
              <a:rPr lang="fr-FR" sz="2800" dirty="0" smtClean="0"/>
              <a:t>Il est transporté auprès d’un ovocyte. La fécondation a lieu.</a:t>
            </a:r>
          </a:p>
          <a:p>
            <a:r>
              <a:rPr lang="fr-FR" sz="2800" dirty="0" smtClean="0"/>
              <a:t>La formation de la larve  se fait dans la </a:t>
            </a:r>
            <a:r>
              <a:rPr lang="fr-FR" sz="2800" dirty="0" err="1" smtClean="0"/>
              <a:t>mésoglée</a:t>
            </a:r>
            <a:r>
              <a:rPr lang="fr-FR" sz="2800" dirty="0" smtClean="0"/>
              <a:t>. </a:t>
            </a:r>
          </a:p>
          <a:p>
            <a:r>
              <a:rPr lang="fr-FR" sz="2800" dirty="0" smtClean="0"/>
              <a:t>La larve est expulsée pour former une nouvelle éponge une fois qu’elle se sera fixée</a:t>
            </a:r>
          </a:p>
          <a:p>
            <a:r>
              <a:rPr lang="fr-FR" sz="2800" dirty="0" smtClean="0"/>
              <a:t>C’est le cas pour la majorité des </a:t>
            </a:r>
            <a:r>
              <a:rPr lang="fr-FR" sz="2800" dirty="0" err="1" smtClean="0"/>
              <a:t>Démosponges</a:t>
            </a:r>
            <a:r>
              <a:rPr lang="fr-FR" sz="2800" dirty="0" smtClean="0"/>
              <a:t> et des </a:t>
            </a:r>
            <a:r>
              <a:rPr lang="fr-FR" sz="2800" dirty="0" err="1" smtClean="0"/>
              <a:t>Hexactinéllides</a:t>
            </a:r>
            <a:endParaRPr lang="fr-FR" sz="2800" dirty="0" smtClean="0"/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	</a:t>
            </a:r>
            <a:endParaRPr lang="fr-F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Reproduction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58785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 sexuée</a:t>
            </a:r>
          </a:p>
          <a:p>
            <a:r>
              <a:rPr lang="fr-FR" sz="3200" dirty="0" smtClean="0">
                <a:solidFill>
                  <a:schemeClr val="tx1">
                    <a:lumMod val="50000"/>
                  </a:schemeClr>
                </a:solidFill>
              </a:rPr>
              <a:t>Elle  existe  sous 2 formes</a:t>
            </a:r>
          </a:p>
          <a:p>
            <a:pPr>
              <a:buFont typeface="Wingdings" pitchFamily="2" charset="2"/>
              <a:buChar char="Ø"/>
            </a:pPr>
            <a:r>
              <a:rPr lang="fr-FR" sz="3200" dirty="0" smtClean="0"/>
              <a:t>Les éponges ovipares</a:t>
            </a:r>
          </a:p>
          <a:p>
            <a:r>
              <a:rPr lang="fr-FR" sz="2800" dirty="0" smtClean="0"/>
              <a:t>Les spermatozoïdes et les ovocytes sont expulsés de leurs éponges </a:t>
            </a:r>
          </a:p>
          <a:p>
            <a:r>
              <a:rPr lang="fr-FR" sz="2800" dirty="0" smtClean="0"/>
              <a:t>La fécondation a lieu dans l’eau où la larve se développe</a:t>
            </a:r>
          </a:p>
          <a:p>
            <a:r>
              <a:rPr lang="fr-FR" sz="2800" dirty="0" smtClean="0"/>
              <a:t>Elle formera une nouvelle espèce une fois qu’elle se sera fixée</a:t>
            </a:r>
          </a:p>
          <a:p>
            <a:r>
              <a:rPr lang="fr-FR" sz="2800" dirty="0" smtClean="0"/>
              <a:t>C’est le cas pour la majorité des Eponges calcaires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	</a:t>
            </a:r>
            <a:endParaRPr lang="fr-F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289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Associations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Associations</a:t>
            </a:r>
          </a:p>
          <a:p>
            <a:pPr algn="ctr"/>
            <a:endParaRPr lang="fr-FR" sz="3600" dirty="0"/>
          </a:p>
        </p:txBody>
      </p:sp>
      <p:pic>
        <p:nvPicPr>
          <p:cNvPr id="98308" name="Picture 4" descr="https://doriscdn.ffessm.fr/var/doris/storage/images/images/suberites_domuncula-jebo-01/314945-7-fre-FR/suberites_domuncula-jebo-01_image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71901"/>
            <a:ext cx="4286248" cy="3086099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2857496"/>
            <a:ext cx="450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</a:t>
            </a:r>
            <a:r>
              <a:rPr lang="fr-FR" sz="2400" dirty="0" err="1" smtClean="0"/>
              <a:t>Subérite</a:t>
            </a:r>
            <a:r>
              <a:rPr lang="fr-FR" sz="2400" dirty="0" smtClean="0"/>
              <a:t> avec un Bernard l’ermite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6488668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Subérite</a:t>
            </a:r>
            <a:r>
              <a:rPr lang="fr-FR" sz="2000" b="1" dirty="0" smtClean="0"/>
              <a:t>-gite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1428736"/>
            <a:ext cx="850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Certaines éponges vivent en association</a:t>
            </a:r>
            <a:endParaRPr lang="fr-FR" sz="3200" dirty="0"/>
          </a:p>
        </p:txBody>
      </p:sp>
      <p:pic>
        <p:nvPicPr>
          <p:cNvPr id="98310" name="Picture 6" descr="crambe_crambe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764754"/>
            <a:ext cx="4643438" cy="3093245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4429124" y="2928934"/>
            <a:ext cx="450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L’Eponge </a:t>
            </a:r>
            <a:r>
              <a:rPr lang="fr-FR" sz="2400" dirty="0" err="1" smtClean="0"/>
              <a:t>encroutante</a:t>
            </a:r>
            <a:r>
              <a:rPr lang="fr-FR" sz="2400" dirty="0" smtClean="0"/>
              <a:t> orange avec notamment l’Arche de Noé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Associations</a:t>
            </a:r>
          </a:p>
          <a:p>
            <a:pPr algn="ctr"/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2928934"/>
            <a:ext cx="450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L’Anémone </a:t>
            </a:r>
            <a:r>
              <a:rPr lang="fr-FR" sz="2400" dirty="0" err="1" smtClean="0"/>
              <a:t>encroutante</a:t>
            </a:r>
            <a:r>
              <a:rPr lang="fr-FR" sz="2400" dirty="0" smtClean="0"/>
              <a:t> jaune vit sur l’</a:t>
            </a:r>
            <a:r>
              <a:rPr lang="fr-FR" sz="2400" dirty="0" err="1" smtClean="0"/>
              <a:t>Axinelle</a:t>
            </a:r>
            <a:r>
              <a:rPr lang="fr-FR" sz="2400" dirty="0" smtClean="0"/>
              <a:t> plate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1428736"/>
            <a:ext cx="850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Certaines éponges vivent en association</a:t>
            </a:r>
            <a:endParaRPr lang="fr-FR" sz="3200" dirty="0"/>
          </a:p>
        </p:txBody>
      </p:sp>
      <p:pic>
        <p:nvPicPr>
          <p:cNvPr id="105474" name="Picture 2" descr="axinella_damicornis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70" y="3786190"/>
            <a:ext cx="4696806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289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Classification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813" y="2565400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38219" y="2430453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56" y="207167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brune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35150" y="622300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verte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203575" y="622300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03575" y="622300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03575" y="1268413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203575" y="1989138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201988" y="2422525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065588" y="1054100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4067175" y="10541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067175" y="14859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657975" y="2205038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Diatomées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657975" y="1770063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659563" y="1339850"/>
            <a:ext cx="151288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Plantes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659563" y="908050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vertes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659563" y="47783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rouges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1116013" y="981075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0" y="2565400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cxnSp>
        <p:nvCxnSpPr>
          <p:cNvPr id="41" name="Connecteur droit 40"/>
          <p:cNvCxnSpPr/>
          <p:nvPr/>
        </p:nvCxnSpPr>
        <p:spPr>
          <a:xfrm>
            <a:off x="3214678" y="2857496"/>
            <a:ext cx="33575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6643702" y="2643182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  <p:cxnSp>
        <p:nvCxnSpPr>
          <p:cNvPr id="48" name="Connecteur droit 47"/>
          <p:cNvCxnSpPr/>
          <p:nvPr/>
        </p:nvCxnSpPr>
        <p:spPr>
          <a:xfrm rot="5400000">
            <a:off x="2786844" y="2428074"/>
            <a:ext cx="85725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rot="5400000">
            <a:off x="-499304" y="2642388"/>
            <a:ext cx="328535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5" descr="D:\spermatozoideretouché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643314"/>
            <a:ext cx="1091295" cy="1643074"/>
          </a:xfrm>
          <a:prstGeom prst="rect">
            <a:avLst/>
          </a:prstGeom>
          <a:noFill/>
        </p:spPr>
      </p:pic>
      <p:sp>
        <p:nvSpPr>
          <p:cNvPr id="37" name="ZoneTexte 36"/>
          <p:cNvSpPr txBox="1"/>
          <p:nvPr/>
        </p:nvSpPr>
        <p:spPr>
          <a:xfrm>
            <a:off x="1643042" y="4071942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 flagelle</a:t>
            </a:r>
            <a:endParaRPr lang="fr-FR" sz="2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143504" y="421481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Animaux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00034" y="1571612"/>
            <a:ext cx="12858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Bichontes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00034" y="3286124"/>
            <a:ext cx="12858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Unichontes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813" y="2565400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38219" y="2430453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56" y="207167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brune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35150" y="622300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verte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203575" y="622300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03575" y="622300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03575" y="1268413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203575" y="1989138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201988" y="2422525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065588" y="1054100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4067175" y="10541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067175" y="14859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657975" y="2205038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Diatomées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657975" y="1770063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659563" y="1339850"/>
            <a:ext cx="151288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Plantes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659563" y="908050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vertes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659563" y="47783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rouges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1116013" y="981075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0" y="2565400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8596" y="6000768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classification   repose sur le squelette  des éponges.</a:t>
            </a:r>
            <a:endParaRPr lang="fr-FR" sz="2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1071538" y="4357694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Animaux pluricellulaires</a:t>
            </a:r>
            <a:endParaRPr lang="fr-FR" sz="2000" dirty="0"/>
          </a:p>
        </p:txBody>
      </p:sp>
      <p:cxnSp>
        <p:nvCxnSpPr>
          <p:cNvPr id="41" name="Connecteur droit 40"/>
          <p:cNvCxnSpPr/>
          <p:nvPr/>
        </p:nvCxnSpPr>
        <p:spPr>
          <a:xfrm>
            <a:off x="3214678" y="2857496"/>
            <a:ext cx="33575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6643702" y="2643182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  <p:cxnSp>
        <p:nvCxnSpPr>
          <p:cNvPr id="48" name="Connecteur droit 47"/>
          <p:cNvCxnSpPr/>
          <p:nvPr/>
        </p:nvCxnSpPr>
        <p:spPr>
          <a:xfrm rot="5400000">
            <a:off x="2786844" y="2428074"/>
            <a:ext cx="85725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5400000">
            <a:off x="2786447" y="4357297"/>
            <a:ext cx="200026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3786182" y="3357562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1142976" y="4286256"/>
            <a:ext cx="264320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rot="5400000">
            <a:off x="-499304" y="2642388"/>
            <a:ext cx="328535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Box 25"/>
          <p:cNvSpPr txBox="1">
            <a:spLocks noChangeArrowheads="1"/>
          </p:cNvSpPr>
          <p:nvPr/>
        </p:nvSpPr>
        <p:spPr bwMode="auto">
          <a:xfrm>
            <a:off x="1857356" y="3929066"/>
            <a:ext cx="1139777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Métazoaires</a:t>
            </a:r>
            <a:endParaRPr lang="en-GB" sz="1500" dirty="0"/>
          </a:p>
        </p:txBody>
      </p:sp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6643702" y="3143248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Demosponges</a:t>
            </a:r>
            <a:endParaRPr lang="en-GB" dirty="0"/>
          </a:p>
        </p:txBody>
      </p:sp>
      <p:sp>
        <p:nvSpPr>
          <p:cNvPr id="92" name="Text Box 50"/>
          <p:cNvSpPr txBox="1">
            <a:spLocks noChangeArrowheads="1"/>
          </p:cNvSpPr>
          <p:nvPr/>
        </p:nvSpPr>
        <p:spPr bwMode="auto">
          <a:xfrm>
            <a:off x="4702190" y="3216273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-520 Ma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00034" y="1571612"/>
            <a:ext cx="12858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Bichontes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00034" y="3286124"/>
            <a:ext cx="12858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Unichontes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Classification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Démosponges</a:t>
            </a:r>
            <a:endParaRPr lang="fr-FR" sz="3200" dirty="0" smtClean="0"/>
          </a:p>
          <a:p>
            <a:r>
              <a:rPr lang="fr-FR" sz="2800" dirty="0" smtClean="0"/>
              <a:t>Le squelette est composé soit de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spicules en silice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spicules en silice associée à de la spongine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spongine seule</a:t>
            </a: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	</a:t>
            </a:r>
            <a:endParaRPr lang="fr-FR" sz="32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7158" y="3429000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spicules ont des formes très variées</a:t>
            </a:r>
          </a:p>
          <a:p>
            <a:endParaRPr lang="fr-FR" sz="2800" dirty="0"/>
          </a:p>
        </p:txBody>
      </p:sp>
      <p:pic>
        <p:nvPicPr>
          <p:cNvPr id="7" name="Image 6" descr="spicules demospon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89216"/>
            <a:ext cx="4061415" cy="20687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" y="4789216"/>
            <a:ext cx="12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Schéma </a:t>
            </a:r>
            <a:r>
              <a:rPr lang="fr-FR" dirty="0" err="1" smtClean="0">
                <a:solidFill>
                  <a:schemeClr val="bg1"/>
                </a:solidFill>
              </a:rPr>
              <a:t>Bonnefis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332656"/>
            <a:ext cx="8462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1950 = &gt;les scientifiques divisaient les êtres vivants en 2 :</a:t>
            </a:r>
          </a:p>
          <a:p>
            <a:pPr lvl="1">
              <a:buFontTx/>
              <a:buChar char="-"/>
            </a:pPr>
            <a:r>
              <a:rPr lang="fr-FR" sz="2800" dirty="0" smtClean="0"/>
              <a:t>  les Eucaryotes</a:t>
            </a:r>
          </a:p>
          <a:p>
            <a:pPr lvl="1"/>
            <a:r>
              <a:rPr lang="fr-FR" sz="2800" dirty="0" smtClean="0"/>
              <a:t>-  les Procaryotes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500034" y="2071678"/>
            <a:ext cx="64087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Carl </a:t>
            </a:r>
            <a:r>
              <a:rPr lang="fr-FR" sz="2800" dirty="0" err="1" smtClean="0"/>
              <a:t>Woese</a:t>
            </a:r>
            <a:r>
              <a:rPr lang="fr-FR" sz="2800" b="1" dirty="0" smtClean="0"/>
              <a:t> </a:t>
            </a:r>
            <a:r>
              <a:rPr lang="fr-FR" sz="2800" dirty="0" smtClean="0"/>
              <a:t>(microbiologiste américain)</a:t>
            </a:r>
            <a:r>
              <a:rPr lang="fr-FR" sz="2800" b="1" dirty="0" smtClean="0"/>
              <a:t> </a:t>
            </a:r>
            <a:r>
              <a:rPr lang="fr-FR" sz="2800" dirty="0" smtClean="0"/>
              <a:t>a étudié la parenté des êtres vivants</a:t>
            </a:r>
          </a:p>
          <a:p>
            <a:endParaRPr lang="fr-FR" sz="2800" dirty="0" smtClean="0"/>
          </a:p>
          <a:p>
            <a:r>
              <a:rPr lang="fr-FR" sz="2800" dirty="0" smtClean="0"/>
              <a:t>Il a mis en évidence en 1970  que les Procaryotes devaient être divisés en 2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les bactéries (Eubactéries)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les Archéobactéries appelées aussi Archées</a:t>
            </a:r>
          </a:p>
        </p:txBody>
      </p:sp>
      <p:pic>
        <p:nvPicPr>
          <p:cNvPr id="476162" name="Picture 2" descr="Résultat de recherche d'images pour &quot;Carl Woe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132856"/>
            <a:ext cx="1905000" cy="279082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876256" y="4941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1928 - 2012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28596" y="5857892"/>
            <a:ext cx="8358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Bactéries ont une paroi cellulaire plus rigide que celle des Archées.</a:t>
            </a:r>
          </a:p>
          <a:p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Classification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Démosponges</a:t>
            </a:r>
            <a:endParaRPr lang="fr-FR" sz="3200" dirty="0" smtClean="0"/>
          </a:p>
          <a:p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Le squelette est composé soit de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 spicules en silice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 spicules en silice associée à de la spongine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 spongine seule	</a:t>
            </a:r>
            <a:endParaRPr lang="fr-FR" sz="32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7158" y="3500438"/>
            <a:ext cx="4429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La spongine est une </a:t>
            </a:r>
          </a:p>
          <a:p>
            <a:r>
              <a:rPr lang="fr-FR" sz="2800" dirty="0" smtClean="0"/>
              <a:t>substance fibreuse formant un réseau rigide</a:t>
            </a:r>
          </a:p>
          <a:p>
            <a:endParaRPr lang="fr-FR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4354" y="3643314"/>
            <a:ext cx="428964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6429388" y="6488668"/>
            <a:ext cx="271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www.aquaportail.com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xinella_damicornis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035"/>
            <a:ext cx="9144000" cy="6865035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0" y="0"/>
            <a:ext cx="4000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Axinelle</a:t>
            </a:r>
            <a:r>
              <a:rPr lang="fr-FR" sz="3200" dirty="0" smtClean="0"/>
              <a:t> plate</a:t>
            </a:r>
          </a:p>
          <a:p>
            <a:r>
              <a:rPr lang="fr-FR" sz="2400" i="1" dirty="0" err="1" smtClean="0"/>
              <a:t>Axinella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domicornis</a:t>
            </a:r>
            <a:endParaRPr lang="fr-FR" sz="2400" i="1" dirty="0"/>
          </a:p>
        </p:txBody>
      </p:sp>
      <p:pic>
        <p:nvPicPr>
          <p:cNvPr id="16388" name="Picture 4" descr="https://doriscdn.ffessm.fr/var/doris/storage/images/images/detail-des-spicules-19383/168073-1-fre-FR/axinella_damicornis-71_image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81575"/>
            <a:ext cx="2857500" cy="187642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leraplysilla_spinifera-pb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7619" cy="685800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85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épineuse blanche</a:t>
            </a:r>
          </a:p>
          <a:p>
            <a:r>
              <a:rPr lang="fr-FR" sz="2400" i="1" dirty="0" err="1" smtClean="0"/>
              <a:t>Pleraplysilla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spinifera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oriscdn.ffessm.fr/var/doris/storage/images/images/une-orange-de-mer-34279/287241-1-fre-FR/tethya_aurantium_cw11_image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Orange de mer de méditerranée </a:t>
            </a:r>
          </a:p>
          <a:p>
            <a:r>
              <a:rPr lang="fr-FR" sz="2400" i="1" dirty="0" err="1" smtClean="0"/>
              <a:t>Tethya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aurantium</a:t>
            </a:r>
            <a:endParaRPr lang="fr-FR" sz="2400" i="1" dirty="0"/>
          </a:p>
        </p:txBody>
      </p:sp>
      <p:pic>
        <p:nvPicPr>
          <p:cNvPr id="13316" name="Picture 4" descr="https://doriscdn.ffessm.fr/var/doris/storage/images/images/spicules-31888/268113-1-fre-FR/tethya_aurantium-gb61_image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624"/>
            <a:ext cx="2857500" cy="185737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canthella_acuta-pl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3314" cy="6858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épineuse orange</a:t>
            </a:r>
          </a:p>
          <a:p>
            <a:r>
              <a:rPr lang="fr-FR" sz="2400" i="1" dirty="0" err="1" smtClean="0"/>
              <a:t>Acanthella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acuta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aliclona_mediterranea-ap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035"/>
            <a:ext cx="9144000" cy="686503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tubulaire rose</a:t>
            </a:r>
          </a:p>
          <a:p>
            <a:r>
              <a:rPr lang="fr-FR" sz="2400" i="1" dirty="0" err="1" smtClean="0"/>
              <a:t>Haliclona</a:t>
            </a:r>
            <a:r>
              <a:rPr lang="fr-FR" sz="2400" i="1" dirty="0" smtClean="0"/>
              <a:t> (Reniera) </a:t>
            </a:r>
            <a:r>
              <a:rPr lang="fr-FR" sz="2400" i="1" dirty="0" err="1" smtClean="0"/>
              <a:t>mediterranea</a:t>
            </a:r>
            <a:endParaRPr lang="fr-FR" sz="2400" i="1" dirty="0"/>
          </a:p>
        </p:txBody>
      </p:sp>
      <p:pic>
        <p:nvPicPr>
          <p:cNvPr id="11268" name="Picture 4" descr="haliclona_mediterranea-jp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72074"/>
            <a:ext cx="2632317" cy="178592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rcinia_oros_vm_2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9100" cy="6858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de toilette</a:t>
            </a:r>
          </a:p>
          <a:p>
            <a:r>
              <a:rPr lang="fr-FR" sz="2400" i="1" dirty="0" err="1" smtClean="0"/>
              <a:t>Spongia</a:t>
            </a:r>
            <a:r>
              <a:rPr lang="fr-FR" sz="2400" i="1" dirty="0" smtClean="0"/>
              <a:t> (</a:t>
            </a:r>
            <a:r>
              <a:rPr lang="fr-FR" sz="2400" i="1" dirty="0" err="1" smtClean="0"/>
              <a:t>Spongia</a:t>
            </a:r>
            <a:r>
              <a:rPr lang="fr-FR" sz="2400" i="1" dirty="0" smtClean="0"/>
              <a:t>) </a:t>
            </a:r>
            <a:r>
              <a:rPr lang="fr-FR" sz="2400" i="1" dirty="0" err="1" smtClean="0"/>
              <a:t>officinalis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6286520"/>
            <a:ext cx="3500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Spongine uniquement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horbas_tenacior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346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bleuâtre</a:t>
            </a:r>
          </a:p>
          <a:p>
            <a:r>
              <a:rPr lang="fr-FR" sz="2400" i="1" dirty="0" err="1" smtClean="0"/>
              <a:t>Phorbas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tenacior</a:t>
            </a:r>
            <a:endParaRPr lang="fr-FR" sz="2400" i="1" dirty="0"/>
          </a:p>
        </p:txBody>
      </p:sp>
      <p:pic>
        <p:nvPicPr>
          <p:cNvPr id="9220" name="Picture 4" descr="https://doriscdn.ffessm.fr/var/doris/storage/images/images/spicules-de-phorbas-tenacior-19040/165329-1-fre-FR/phorbas_tenacior-81_image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62524"/>
            <a:ext cx="2857500" cy="189547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etrosia_ficiformis-v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0155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pierre</a:t>
            </a:r>
          </a:p>
          <a:p>
            <a:r>
              <a:rPr lang="fr-FR" sz="2400" i="1" dirty="0" err="1" smtClean="0"/>
              <a:t>Petrosia</a:t>
            </a:r>
            <a:r>
              <a:rPr lang="fr-FR" sz="2400" i="1" dirty="0" smtClean="0"/>
              <a:t> (</a:t>
            </a:r>
            <a:r>
              <a:rPr lang="fr-FR" sz="2400" i="1" dirty="0" err="1" smtClean="0"/>
              <a:t>Petrosia</a:t>
            </a:r>
            <a:r>
              <a:rPr lang="fr-FR" sz="2400" i="1" dirty="0" smtClean="0"/>
              <a:t>) </a:t>
            </a:r>
            <a:r>
              <a:rPr lang="fr-FR" sz="2400" i="1" dirty="0" err="1" smtClean="0"/>
              <a:t>ficiformis</a:t>
            </a:r>
            <a:endParaRPr lang="fr-FR" sz="2400" i="1" dirty="0"/>
          </a:p>
        </p:txBody>
      </p:sp>
      <p:pic>
        <p:nvPicPr>
          <p:cNvPr id="8196" name="Picture 4" descr="https://doriscdn.ffessm.fr/var/doris/storage/images/images/spicules-16747/146985-1-fre-FR/petrosia_ficiformis-51_image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62524"/>
            <a:ext cx="2857500" cy="189547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rambe_crambe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38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</a:t>
            </a:r>
            <a:r>
              <a:rPr lang="fr-FR" sz="3200" dirty="0" err="1" smtClean="0"/>
              <a:t>encroûtante</a:t>
            </a:r>
            <a:r>
              <a:rPr lang="fr-FR" sz="3200" dirty="0" smtClean="0"/>
              <a:t> orange</a:t>
            </a:r>
          </a:p>
          <a:p>
            <a:r>
              <a:rPr lang="fr-FR" sz="2400" i="1" dirty="0" smtClean="0"/>
              <a:t>Crambe </a:t>
            </a:r>
            <a:r>
              <a:rPr lang="fr-FR" sz="2400" i="1" dirty="0" err="1" smtClean="0"/>
              <a:t>crambe</a:t>
            </a:r>
            <a:endParaRPr lang="fr-FR" sz="2400" i="1" dirty="0"/>
          </a:p>
        </p:txBody>
      </p:sp>
      <p:pic>
        <p:nvPicPr>
          <p:cNvPr id="7172" name="Picture 4" descr="crambe_crambe(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636"/>
            <a:ext cx="2807642" cy="185736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7158" y="114298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Il y a donc 3 domaines du vivant.</a:t>
            </a:r>
            <a:r>
              <a:rPr lang="fr-FR" sz="3200" dirty="0" smtClean="0"/>
              <a:t>	</a:t>
            </a:r>
            <a:endParaRPr lang="fr-FR" sz="3200" dirty="0"/>
          </a:p>
        </p:txBody>
      </p:sp>
      <p:pic>
        <p:nvPicPr>
          <p:cNvPr id="7" name="Picture 2" descr="Résultat de recherche d'images pour &quot;unicellulaire heterotroph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4797471" cy="3938390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>
          <a:xfrm>
            <a:off x="2627784" y="4149080"/>
            <a:ext cx="720080" cy="57606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" name="Connecteur droit 9"/>
          <p:cNvCxnSpPr>
            <a:stCxn id="8" idx="6"/>
          </p:cNvCxnSpPr>
          <p:nvPr/>
        </p:nvCxnSpPr>
        <p:spPr>
          <a:xfrm flipV="1">
            <a:off x="3347864" y="2780928"/>
            <a:ext cx="2232248" cy="16561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652120" y="2492896"/>
            <a:ext cx="3491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Tous les êtres vivants ont un ancêtre commun.</a:t>
            </a:r>
          </a:p>
          <a:p>
            <a:r>
              <a:rPr lang="fr-FR" sz="2800" dirty="0" smtClean="0"/>
              <a:t>Il est appelé LUCA .</a:t>
            </a:r>
          </a:p>
          <a:p>
            <a:endParaRPr lang="fr-FR" sz="2800" dirty="0" smtClean="0"/>
          </a:p>
          <a:p>
            <a:r>
              <a:rPr lang="fr-FR" sz="2800" dirty="0" smtClean="0"/>
              <a:t>En français : </a:t>
            </a:r>
          </a:p>
          <a:p>
            <a:r>
              <a:rPr lang="fr-FR" sz="2800" dirty="0" smtClean="0"/>
              <a:t>Le dernier ancêtre commun universel. 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xinella_polypoides-apsi2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346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Axinelle</a:t>
            </a:r>
            <a:r>
              <a:rPr lang="fr-FR" sz="3200" dirty="0" smtClean="0"/>
              <a:t> commune</a:t>
            </a:r>
          </a:p>
          <a:p>
            <a:r>
              <a:rPr lang="fr-FR" sz="2400" i="1" dirty="0" err="1" smtClean="0"/>
              <a:t>Axinella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polypoides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alarispongia_scalaris-fran262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43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cornée noire</a:t>
            </a:r>
          </a:p>
          <a:p>
            <a:r>
              <a:rPr lang="fr-FR" sz="2400" i="1" dirty="0" err="1" smtClean="0"/>
              <a:t>Scalarispongia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scalaris</a:t>
            </a:r>
            <a:endParaRPr lang="fr-FR" sz="2400" dirty="0" smtClean="0"/>
          </a:p>
          <a:p>
            <a:endParaRPr lang="fr-FR" sz="32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857852" y="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Démosponges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813" y="2565400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38219" y="2430453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56" y="207167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brune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35150" y="622300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verte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203575" y="622300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03575" y="622300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03575" y="1268413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203575" y="1989138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201988" y="2422525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065588" y="1054100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4067175" y="10541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067175" y="14859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657975" y="2205038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Diatomées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657975" y="1770063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659563" y="1339850"/>
            <a:ext cx="151288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Plantes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659563" y="908050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vertes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659563" y="47783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rouges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1116013" y="981075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0" y="2565400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8596" y="6000768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classification   repose sur le squelette  des éponges.</a:t>
            </a:r>
            <a:endParaRPr lang="fr-FR" sz="2400" dirty="0"/>
          </a:p>
        </p:txBody>
      </p:sp>
      <p:cxnSp>
        <p:nvCxnSpPr>
          <p:cNvPr id="41" name="Connecteur droit 40"/>
          <p:cNvCxnSpPr/>
          <p:nvPr/>
        </p:nvCxnSpPr>
        <p:spPr>
          <a:xfrm>
            <a:off x="3214678" y="2857496"/>
            <a:ext cx="33575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6643702" y="2643182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  <p:cxnSp>
        <p:nvCxnSpPr>
          <p:cNvPr id="48" name="Connecteur droit 47"/>
          <p:cNvCxnSpPr/>
          <p:nvPr/>
        </p:nvCxnSpPr>
        <p:spPr>
          <a:xfrm rot="5400000">
            <a:off x="2786844" y="2428074"/>
            <a:ext cx="85725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5400000">
            <a:off x="2786447" y="4357297"/>
            <a:ext cx="200026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3786182" y="3357562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1142976" y="4286256"/>
            <a:ext cx="264320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rot="5400000">
            <a:off x="-499304" y="2642388"/>
            <a:ext cx="328535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Box 25"/>
          <p:cNvSpPr txBox="1">
            <a:spLocks noChangeArrowheads="1"/>
          </p:cNvSpPr>
          <p:nvPr/>
        </p:nvSpPr>
        <p:spPr bwMode="auto">
          <a:xfrm>
            <a:off x="1857356" y="3929066"/>
            <a:ext cx="1139777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Métazoaires</a:t>
            </a:r>
            <a:endParaRPr lang="en-GB" sz="1500" dirty="0"/>
          </a:p>
        </p:txBody>
      </p:sp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6643702" y="3143248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Demosponges</a:t>
            </a:r>
            <a:endParaRPr lang="en-GB" dirty="0"/>
          </a:p>
        </p:txBody>
      </p:sp>
      <p:sp>
        <p:nvSpPr>
          <p:cNvPr id="92" name="Text Box 50"/>
          <p:cNvSpPr txBox="1">
            <a:spLocks noChangeArrowheads="1"/>
          </p:cNvSpPr>
          <p:nvPr/>
        </p:nvSpPr>
        <p:spPr bwMode="auto">
          <a:xfrm>
            <a:off x="4702190" y="3216273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-520 Ma</a:t>
            </a:r>
          </a:p>
        </p:txBody>
      </p:sp>
      <p:cxnSp>
        <p:nvCxnSpPr>
          <p:cNvPr id="36" name="Connecteur droit 35"/>
          <p:cNvCxnSpPr/>
          <p:nvPr/>
        </p:nvCxnSpPr>
        <p:spPr>
          <a:xfrm>
            <a:off x="3786182" y="3857628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30"/>
          <p:cNvSpPr txBox="1">
            <a:spLocks noChangeArrowheads="1"/>
          </p:cNvSpPr>
          <p:nvPr/>
        </p:nvSpPr>
        <p:spPr bwMode="auto">
          <a:xfrm>
            <a:off x="6642115" y="3644900"/>
            <a:ext cx="1985992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Eponges</a:t>
            </a:r>
            <a:r>
              <a:rPr lang="en-GB" dirty="0"/>
              <a:t> </a:t>
            </a:r>
            <a:r>
              <a:rPr lang="en-GB" dirty="0" err="1"/>
              <a:t>calcaires</a:t>
            </a:r>
            <a:endParaRPr lang="en-GB" dirty="0"/>
          </a:p>
        </p:txBody>
      </p: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4714876" y="3714752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-540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Classification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Les éponges calcaires</a:t>
            </a:r>
          </a:p>
          <a:p>
            <a:r>
              <a:rPr lang="fr-FR" sz="2800" dirty="0" smtClean="0"/>
              <a:t>Le squelette est composé de spicules en calcaire</a:t>
            </a:r>
          </a:p>
        </p:txBody>
      </p:sp>
      <p:pic>
        <p:nvPicPr>
          <p:cNvPr id="9" name="Image 8" descr="spiculescalcai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95515"/>
            <a:ext cx="4143372" cy="186248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43240" y="6211669"/>
            <a:ext cx="10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Schéma </a:t>
            </a:r>
            <a:r>
              <a:rPr lang="fr-FR" dirty="0" err="1" smtClean="0">
                <a:solidFill>
                  <a:schemeClr val="bg2"/>
                </a:solidFill>
              </a:rPr>
              <a:t>Bonnefis</a:t>
            </a:r>
            <a:endParaRPr lang="fr-FR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ascandra_contorta-passur-v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15319" cy="685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Clathrine</a:t>
            </a:r>
            <a:r>
              <a:rPr lang="fr-FR" sz="3200" dirty="0" smtClean="0"/>
              <a:t> blanche</a:t>
            </a:r>
          </a:p>
          <a:p>
            <a:r>
              <a:rPr lang="fr-FR" sz="2400" i="1" dirty="0" err="1" smtClean="0"/>
              <a:t>Ascandra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contorta</a:t>
            </a:r>
            <a:endParaRPr lang="fr-FR" sz="32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286348" y="0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Eponges calcaires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lathrina_clathrus-APS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34629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Clathrine</a:t>
            </a:r>
            <a:r>
              <a:rPr lang="fr-FR" sz="3200" dirty="0" smtClean="0"/>
              <a:t> jaune</a:t>
            </a:r>
          </a:p>
          <a:p>
            <a:r>
              <a:rPr lang="fr-FR" sz="2400" i="1" dirty="0" err="1" smtClean="0"/>
              <a:t>Clathrina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clathrus</a:t>
            </a:r>
            <a:endParaRPr lang="fr-FR" sz="3200" dirty="0" smtClean="0"/>
          </a:p>
        </p:txBody>
      </p:sp>
      <p:pic>
        <p:nvPicPr>
          <p:cNvPr id="122884" name="Picture 4" descr="https://doriscdn.ffessm.fr/var/doris/storage/images/images/spicules-au-microscope-17838/155713-1-fre-FR/clathrina_clathrus-GB11_image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62524"/>
            <a:ext cx="2857500" cy="189547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286348" y="0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Eponges calcaires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leuconia_nivea-plg-8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6419" cy="685800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Leuconie</a:t>
            </a:r>
            <a:r>
              <a:rPr lang="fr-FR" sz="3200" dirty="0" smtClean="0"/>
              <a:t> blanche</a:t>
            </a:r>
          </a:p>
          <a:p>
            <a:r>
              <a:rPr lang="fr-FR" sz="2400" i="1" dirty="0" err="1" smtClean="0"/>
              <a:t>Leuconia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nivea</a:t>
            </a:r>
            <a:endParaRPr lang="fr-FR" sz="3200" dirty="0" smtClean="0"/>
          </a:p>
        </p:txBody>
      </p:sp>
      <p:pic>
        <p:nvPicPr>
          <p:cNvPr id="123908" name="Picture 4" descr="https://doriscdn.ffessm.fr/var/doris/storage/images/images/leuconia_nivea_spicules_pl-img_0006_tn/327689-1-fre-FR/leuconia_nivea_spicules_pl-img_0006_tn_image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14875"/>
            <a:ext cx="2857500" cy="214312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4714884"/>
            <a:ext cx="135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120 microns de long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86348" y="0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Eponges calcaires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doriscdn.ffessm.fr/var/doris/storage/images/images/clathrina_lacunosa-4/149801-1-fre-FR/Clathrina_lacunosa-4_image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Clathtrine</a:t>
            </a:r>
            <a:r>
              <a:rPr lang="fr-FR" sz="3200" dirty="0" smtClean="0"/>
              <a:t> pédonculée</a:t>
            </a:r>
          </a:p>
          <a:p>
            <a:r>
              <a:rPr lang="fr-FR" sz="2400" i="1" dirty="0" err="1" smtClean="0"/>
              <a:t>Clathrina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lacunosa</a:t>
            </a:r>
            <a:endParaRPr lang="fr-FR" sz="32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286348" y="0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Eponges calcaires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813" y="2565400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38219" y="2430453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56" y="207167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brune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35150" y="622300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verte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203575" y="622300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03575" y="622300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03575" y="1268413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203575" y="1989138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201988" y="2422525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065588" y="1054100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4067175" y="10541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067175" y="14859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657975" y="2205038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Diatomées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657975" y="1770063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659563" y="1339850"/>
            <a:ext cx="151288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Plantes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659563" y="908050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vertes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659563" y="47783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rouges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1116013" y="981075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0" y="2565400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8596" y="6000768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classification   repose sur le squelette  des éponges.</a:t>
            </a:r>
            <a:endParaRPr lang="fr-FR" sz="2400" dirty="0"/>
          </a:p>
        </p:txBody>
      </p:sp>
      <p:cxnSp>
        <p:nvCxnSpPr>
          <p:cNvPr id="41" name="Connecteur droit 40"/>
          <p:cNvCxnSpPr/>
          <p:nvPr/>
        </p:nvCxnSpPr>
        <p:spPr>
          <a:xfrm>
            <a:off x="3214678" y="2857496"/>
            <a:ext cx="33575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6643702" y="2643182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  <p:cxnSp>
        <p:nvCxnSpPr>
          <p:cNvPr id="48" name="Connecteur droit 47"/>
          <p:cNvCxnSpPr/>
          <p:nvPr/>
        </p:nvCxnSpPr>
        <p:spPr>
          <a:xfrm rot="5400000">
            <a:off x="2786844" y="2428074"/>
            <a:ext cx="85725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5400000">
            <a:off x="2786447" y="4357297"/>
            <a:ext cx="200026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3786182" y="3357562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3786182" y="3857628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3786182" y="4357694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1142976" y="4286256"/>
            <a:ext cx="264320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rot="5400000">
            <a:off x="-499304" y="2642388"/>
            <a:ext cx="328535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Box 25"/>
          <p:cNvSpPr txBox="1">
            <a:spLocks noChangeArrowheads="1"/>
          </p:cNvSpPr>
          <p:nvPr/>
        </p:nvSpPr>
        <p:spPr bwMode="auto">
          <a:xfrm>
            <a:off x="1857356" y="3929066"/>
            <a:ext cx="1139777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Métazoaires</a:t>
            </a:r>
            <a:endParaRPr lang="en-GB" sz="1500" dirty="0"/>
          </a:p>
        </p:txBody>
      </p:sp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6643701" y="3935411"/>
            <a:ext cx="1700239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Eponges</a:t>
            </a:r>
            <a:r>
              <a:rPr lang="en-GB" dirty="0"/>
              <a:t> </a:t>
            </a:r>
            <a:r>
              <a:rPr lang="en-GB" dirty="0" err="1"/>
              <a:t>hexactinellides</a:t>
            </a:r>
            <a:endParaRPr lang="en-GB" dirty="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6629429" y="3578221"/>
            <a:ext cx="1985992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Eponges</a:t>
            </a:r>
            <a:r>
              <a:rPr lang="en-GB" dirty="0"/>
              <a:t> </a:t>
            </a:r>
            <a:r>
              <a:rPr lang="en-GB" dirty="0" err="1"/>
              <a:t>calcaires</a:t>
            </a:r>
            <a:endParaRPr lang="en-GB" dirty="0"/>
          </a:p>
        </p:txBody>
      </p:sp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6643702" y="3143248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Demosponges</a:t>
            </a:r>
            <a:endParaRPr lang="en-GB" dirty="0"/>
          </a:p>
        </p:txBody>
      </p:sp>
      <p:sp>
        <p:nvSpPr>
          <p:cNvPr id="92" name="Text Box 50"/>
          <p:cNvSpPr txBox="1">
            <a:spLocks noChangeArrowheads="1"/>
          </p:cNvSpPr>
          <p:nvPr/>
        </p:nvSpPr>
        <p:spPr bwMode="auto">
          <a:xfrm>
            <a:off x="4702190" y="3216273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-520 Ma</a:t>
            </a:r>
          </a:p>
        </p:txBody>
      </p:sp>
      <p:sp>
        <p:nvSpPr>
          <p:cNvPr id="93" name="Text Box 51"/>
          <p:cNvSpPr txBox="1">
            <a:spLocks noChangeArrowheads="1"/>
          </p:cNvSpPr>
          <p:nvPr/>
        </p:nvSpPr>
        <p:spPr bwMode="auto">
          <a:xfrm>
            <a:off x="4702190" y="3648073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/>
              <a:t>-540 Ma</a:t>
            </a:r>
          </a:p>
        </p:txBody>
      </p:sp>
      <p:sp>
        <p:nvSpPr>
          <p:cNvPr id="94" name="Text Box 52"/>
          <p:cNvSpPr txBox="1">
            <a:spLocks noChangeArrowheads="1"/>
          </p:cNvSpPr>
          <p:nvPr/>
        </p:nvSpPr>
        <p:spPr bwMode="auto">
          <a:xfrm>
            <a:off x="4702190" y="4151311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/>
              <a:t>-540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Classification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000109"/>
            <a:ext cx="8786842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Hexactinellides</a:t>
            </a:r>
            <a:endParaRPr lang="fr-FR" sz="3200" dirty="0" smtClean="0"/>
          </a:p>
          <a:p>
            <a:r>
              <a:rPr lang="fr-FR" sz="2800" dirty="0" smtClean="0"/>
              <a:t>« éponges de verre »</a:t>
            </a:r>
          </a:p>
          <a:p>
            <a:r>
              <a:rPr lang="fr-FR" sz="2800" dirty="0" smtClean="0"/>
              <a:t>Abondantes à plus de 200 m</a:t>
            </a:r>
          </a:p>
          <a:p>
            <a:r>
              <a:rPr lang="fr-FR" sz="2800" dirty="0" smtClean="0"/>
              <a:t>Spicules en silice à 6 pointes 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33975"/>
            <a:ext cx="16287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5143512"/>
            <a:ext cx="214314" cy="35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192" y="1772816"/>
            <a:ext cx="4003130" cy="389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95536" y="188640"/>
            <a:ext cx="8748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Le buisson du vivant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2008" y="278092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cellule originelle</a:t>
            </a:r>
          </a:p>
          <a:p>
            <a:r>
              <a:rPr lang="fr-FR" sz="2400" dirty="0" smtClean="0"/>
              <a:t>LUCA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152128" y="3717032"/>
            <a:ext cx="2592288" cy="7200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724128" y="306896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3 lignées cellulaires</a:t>
            </a:r>
          </a:p>
          <a:p>
            <a:endParaRPr lang="fr-FR" sz="24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3600400" y="3429000"/>
            <a:ext cx="2160240" cy="36004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3960440" y="3429000"/>
            <a:ext cx="1800200" cy="43204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3672408" y="3429000"/>
            <a:ext cx="2088232" cy="14401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0" y="4797152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espèces éteintes</a:t>
            </a:r>
            <a:endParaRPr lang="fr-FR" sz="2400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1368152" y="4725144"/>
            <a:ext cx="2448272" cy="4320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1440160" y="4221088"/>
            <a:ext cx="1872208" cy="93610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5760640" y="1700808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espèces actuelles</a:t>
            </a:r>
            <a:endParaRPr lang="fr-FR" sz="2400" dirty="0"/>
          </a:p>
        </p:txBody>
      </p:sp>
      <p:cxnSp>
        <p:nvCxnSpPr>
          <p:cNvPr id="42" name="Connecteur droit avec flèche 41"/>
          <p:cNvCxnSpPr/>
          <p:nvPr/>
        </p:nvCxnSpPr>
        <p:spPr>
          <a:xfrm flipH="1">
            <a:off x="5184576" y="1988840"/>
            <a:ext cx="576064" cy="122413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4248472" y="1988840"/>
            <a:ext cx="1512168" cy="2880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51520" y="5805265"/>
            <a:ext cx="8497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L’homme est au même niveau que n’importe quelle espèce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  <p:bldP spid="41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3" y="0"/>
            <a:ext cx="9143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Euplectelle</a:t>
            </a:r>
          </a:p>
          <a:p>
            <a:r>
              <a:rPr lang="fr-FR" sz="2400" i="1" dirty="0" err="1" smtClean="0"/>
              <a:t>Euplectella</a:t>
            </a:r>
            <a:r>
              <a:rPr lang="fr-FR" sz="2400" i="1" dirty="0" smtClean="0"/>
              <a:t>  </a:t>
            </a:r>
            <a:r>
              <a:rPr lang="fr-FR" sz="2400" i="1" dirty="0" err="1" smtClean="0"/>
              <a:t>aspergillum</a:t>
            </a:r>
            <a:endParaRPr lang="fr-F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5643570" y="0"/>
            <a:ext cx="350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Hexactinellides</a:t>
            </a:r>
            <a:endParaRPr lang="fr-FR" sz="40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carnivore</a:t>
            </a:r>
          </a:p>
          <a:p>
            <a:r>
              <a:rPr lang="fr-FR" sz="2400" i="1" dirty="0" err="1" smtClean="0"/>
              <a:t>Lycopodina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hypogea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3071802" y="4071942"/>
            <a:ext cx="60721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Grotte des 3 pépés (vers La Ciotat)</a:t>
            </a:r>
          </a:p>
          <a:p>
            <a:r>
              <a:rPr lang="fr-FR" sz="2800" dirty="0" smtClean="0"/>
              <a:t>Elle ne possède pas de réseaux qui lui permettrait de filtrer l’eau.</a:t>
            </a:r>
          </a:p>
          <a:p>
            <a:r>
              <a:rPr lang="fr-FR" sz="2800" dirty="0" smtClean="0"/>
              <a:t>C’est une éponge car elle possède les spicules qui caractérisent les </a:t>
            </a:r>
            <a:r>
              <a:rPr lang="fr-FR" sz="2800" dirty="0" err="1" smtClean="0"/>
              <a:t>Hexactinellides</a:t>
            </a:r>
            <a:r>
              <a:rPr lang="fr-FR" sz="2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62"/>
            <a:ext cx="9143999" cy="68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5643570" y="0"/>
            <a:ext cx="350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Hexactinellides</a:t>
            </a:r>
            <a:endParaRPr lang="fr-FR" sz="40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614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Eponge carnivore</a:t>
            </a:r>
          </a:p>
          <a:p>
            <a:r>
              <a:rPr lang="fr-FR" sz="2400" i="1" dirty="0" err="1" smtClean="0"/>
              <a:t>Lycopodina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hypogea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1142984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Ses filaments possèdent des crochés qui permettent d’agripper les proies</a:t>
            </a:r>
          </a:p>
          <a:p>
            <a:r>
              <a:rPr lang="fr-FR" sz="2800" dirty="0" smtClean="0"/>
              <a:t>Elle ne possède pas de cavité gastrique.</a:t>
            </a:r>
          </a:p>
          <a:p>
            <a:r>
              <a:rPr lang="fr-FR" sz="2800" dirty="0" smtClean="0"/>
              <a:t>Elle se nourrit par phagocytose.</a:t>
            </a:r>
          </a:p>
          <a:p>
            <a:r>
              <a:rPr lang="fr-FR" sz="2800" dirty="0" smtClean="0"/>
              <a:t>Chaque cellule migre vers la nourriture.</a:t>
            </a:r>
          </a:p>
          <a:p>
            <a:r>
              <a:rPr lang="fr-FR" sz="2800" dirty="0" smtClean="0"/>
              <a:t> 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813" y="2565400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38219" y="2430453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56" y="207167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brune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35150" y="622300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Lignée verte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203575" y="622300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03575" y="622300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03575" y="1268413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203575" y="1989138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201988" y="2422525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065588" y="1054100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4067175" y="10541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067175" y="1485900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657975" y="2205038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Diatomées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657975" y="1770063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659563" y="1339850"/>
            <a:ext cx="151288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Plantes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659563" y="908050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vertes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659563" y="47783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rouges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1116013" y="981075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0" y="2565400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071538" y="4357694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Animaux pluricellulaires</a:t>
            </a:r>
            <a:endParaRPr lang="fr-FR" sz="2000" dirty="0"/>
          </a:p>
        </p:txBody>
      </p:sp>
      <p:cxnSp>
        <p:nvCxnSpPr>
          <p:cNvPr id="41" name="Connecteur droit 40"/>
          <p:cNvCxnSpPr/>
          <p:nvPr/>
        </p:nvCxnSpPr>
        <p:spPr>
          <a:xfrm>
            <a:off x="3214678" y="2857496"/>
            <a:ext cx="33575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6643702" y="2643182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  <p:cxnSp>
        <p:nvCxnSpPr>
          <p:cNvPr id="48" name="Connecteur droit 47"/>
          <p:cNvCxnSpPr/>
          <p:nvPr/>
        </p:nvCxnSpPr>
        <p:spPr>
          <a:xfrm rot="5400000">
            <a:off x="2786844" y="2428074"/>
            <a:ext cx="85725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5400000">
            <a:off x="2786447" y="4357297"/>
            <a:ext cx="200026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3786182" y="3357562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3786182" y="3857628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3786182" y="4357694"/>
            <a:ext cx="278608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1142976" y="4286256"/>
            <a:ext cx="264320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rot="5400000">
            <a:off x="-499304" y="2642388"/>
            <a:ext cx="328535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Box 25"/>
          <p:cNvSpPr txBox="1">
            <a:spLocks noChangeArrowheads="1"/>
          </p:cNvSpPr>
          <p:nvPr/>
        </p:nvSpPr>
        <p:spPr bwMode="auto">
          <a:xfrm>
            <a:off x="1857356" y="3929066"/>
            <a:ext cx="1139777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Métazoaires</a:t>
            </a:r>
            <a:endParaRPr lang="en-GB" sz="1500" dirty="0"/>
          </a:p>
        </p:txBody>
      </p:sp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6643701" y="3935411"/>
            <a:ext cx="1700239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Eponges</a:t>
            </a:r>
            <a:r>
              <a:rPr lang="en-GB" dirty="0"/>
              <a:t> </a:t>
            </a:r>
            <a:r>
              <a:rPr lang="en-GB" dirty="0" err="1"/>
              <a:t>hexactinellides</a:t>
            </a:r>
            <a:endParaRPr lang="en-GB" dirty="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6629429" y="3578221"/>
            <a:ext cx="1985992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Eponges</a:t>
            </a:r>
            <a:r>
              <a:rPr lang="en-GB" dirty="0"/>
              <a:t> </a:t>
            </a:r>
            <a:r>
              <a:rPr lang="en-GB" dirty="0" err="1"/>
              <a:t>calcaires</a:t>
            </a:r>
            <a:endParaRPr lang="en-GB" dirty="0"/>
          </a:p>
        </p:txBody>
      </p:sp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6643702" y="3143248"/>
            <a:ext cx="15128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Demosponges</a:t>
            </a:r>
            <a:endParaRPr lang="en-GB" dirty="0"/>
          </a:p>
        </p:txBody>
      </p:sp>
      <p:sp>
        <p:nvSpPr>
          <p:cNvPr id="92" name="Text Box 50"/>
          <p:cNvSpPr txBox="1">
            <a:spLocks noChangeArrowheads="1"/>
          </p:cNvSpPr>
          <p:nvPr/>
        </p:nvSpPr>
        <p:spPr bwMode="auto">
          <a:xfrm>
            <a:off x="4702190" y="3216273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-520 Ma</a:t>
            </a:r>
          </a:p>
        </p:txBody>
      </p:sp>
      <p:sp>
        <p:nvSpPr>
          <p:cNvPr id="93" name="Text Box 51"/>
          <p:cNvSpPr txBox="1">
            <a:spLocks noChangeArrowheads="1"/>
          </p:cNvSpPr>
          <p:nvPr/>
        </p:nvSpPr>
        <p:spPr bwMode="auto">
          <a:xfrm>
            <a:off x="4702190" y="3648073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/>
              <a:t>-540 Ma</a:t>
            </a:r>
          </a:p>
        </p:txBody>
      </p:sp>
      <p:sp>
        <p:nvSpPr>
          <p:cNvPr id="94" name="Text Box 52"/>
          <p:cNvSpPr txBox="1">
            <a:spLocks noChangeArrowheads="1"/>
          </p:cNvSpPr>
          <p:nvPr/>
        </p:nvSpPr>
        <p:spPr bwMode="auto">
          <a:xfrm>
            <a:off x="4702190" y="4151311"/>
            <a:ext cx="9350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/>
              <a:t>-540 Ma</a:t>
            </a:r>
          </a:p>
        </p:txBody>
      </p:sp>
      <p:cxnSp>
        <p:nvCxnSpPr>
          <p:cNvPr id="42" name="Connecteur droit 41"/>
          <p:cNvCxnSpPr/>
          <p:nvPr/>
        </p:nvCxnSpPr>
        <p:spPr>
          <a:xfrm>
            <a:off x="3786182" y="5357826"/>
            <a:ext cx="285752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3714744" y="5357826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Animaux pluricellulaires organisés en tissus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8"/>
          </a:xfrm>
        </p:spPr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reproalguecrochetsgamétophy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0"/>
            <a:ext cx="2672862" cy="47126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7158" y="1571612"/>
            <a:ext cx="285752" cy="31432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reproalguecrochetspartiefemel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714356"/>
            <a:ext cx="1434905" cy="1266092"/>
          </a:xfrm>
          <a:prstGeom prst="rect">
            <a:avLst/>
          </a:prstGeom>
        </p:spPr>
      </p:pic>
      <p:pic>
        <p:nvPicPr>
          <p:cNvPr id="10" name="Image 9" descr="reproalguecrochetspartiefemme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2714620"/>
            <a:ext cx="1814732" cy="1322363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rot="16200000" flipV="1">
            <a:off x="3393273" y="1607331"/>
            <a:ext cx="1571636" cy="78581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1472" y="4572008"/>
            <a:ext cx="1071570" cy="285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500430" y="200024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571868" y="2071678"/>
            <a:ext cx="150019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Fécondation</a:t>
            </a:r>
            <a:endParaRPr lang="fr-FR" sz="2000" dirty="0">
              <a:solidFill>
                <a:schemeClr val="bg2"/>
              </a:solidFill>
            </a:endParaRPr>
          </a:p>
        </p:txBody>
      </p:sp>
      <p:pic>
        <p:nvPicPr>
          <p:cNvPr id="18" name="Image 17" descr="reproalguecrochetsspores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1500174"/>
            <a:ext cx="998806" cy="81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asparagopsis_armata-cw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035"/>
            <a:ext cx="9144000" cy="686503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57158" y="0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</a:rPr>
              <a:t>Algue à crochets</a:t>
            </a:r>
            <a:endParaRPr lang="fr-FR" sz="2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lkenbergia_rufolanosa-d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799"/>
            <a:ext cx="6191250" cy="464820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14282" y="1571612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Tétrasporophyte</a:t>
            </a:r>
            <a:r>
              <a:rPr lang="fr-FR" sz="2000" dirty="0" smtClean="0"/>
              <a:t> de l’algue à crochets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ibault-svt.fr/wp-content/uploads/2018/06/Xyleme-et-pholem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4554"/>
            <a:ext cx="6629400" cy="43338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71934" y="5929330"/>
            <a:ext cx="2571768" cy="571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14414" y="3000372"/>
            <a:ext cx="678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La cladistique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Willi Henni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2600" y="260648"/>
            <a:ext cx="2326977" cy="30243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660232" y="32849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1913-1976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428596" y="2214554"/>
            <a:ext cx="6000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Cette théorie cherche à établir les relations de parenté entre les différentes espèces en regardant la génétique</a:t>
            </a:r>
          </a:p>
          <a:p>
            <a:r>
              <a:rPr lang="fr-FR" sz="2800" dirty="0" smtClean="0"/>
              <a:t>Elle montre l'évolution des espèces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8596" y="571480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La cladistique a été présentée dans les années 1950 par </a:t>
            </a:r>
            <a:r>
              <a:rPr lang="fr-FR" sz="2800" dirty="0" err="1" smtClean="0"/>
              <a:t>Willi</a:t>
            </a:r>
            <a:r>
              <a:rPr lang="fr-FR" sz="2800" dirty="0" smtClean="0"/>
              <a:t> Henning (Allemand, il a étudié les insectes)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428596" y="4929198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 est composée de taxons ou clade qui regroupent  toutes les espèces qui sont issus d’un même ancêtre.</a:t>
            </a:r>
          </a:p>
          <a:p>
            <a:r>
              <a:rPr lang="fr-FR" sz="2800" dirty="0" smtClean="0"/>
              <a:t>Cet ancêtre est marqué par une innovation évolutive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642910" y="3643314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rot="5400000" flipH="1" flipV="1">
            <a:off x="179357" y="4036223"/>
            <a:ext cx="2499536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428728" y="5286388"/>
            <a:ext cx="428628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428728" y="278605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5400000" flipH="1" flipV="1">
            <a:off x="1249339" y="3178967"/>
            <a:ext cx="1929620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214546" y="4143380"/>
            <a:ext cx="350046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 flipH="1" flipV="1">
            <a:off x="4429521" y="2714223"/>
            <a:ext cx="57071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428992" y="3571876"/>
            <a:ext cx="228601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428992" y="4714884"/>
            <a:ext cx="228601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214546" y="2214554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5400000" flipH="1" flipV="1">
            <a:off x="2999967" y="2286389"/>
            <a:ext cx="85805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428992" y="1857364"/>
            <a:ext cx="2357454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3428992" y="2714620"/>
            <a:ext cx="1285884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4714876" y="2428868"/>
            <a:ext cx="100013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4714876" y="3000372"/>
            <a:ext cx="100013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5400000" flipH="1" flipV="1">
            <a:off x="2858282" y="4142586"/>
            <a:ext cx="1142214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5857884" y="157161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Taxon A</a:t>
            </a:r>
            <a:endParaRPr lang="fr-FR" sz="2400" dirty="0"/>
          </a:p>
        </p:txBody>
      </p:sp>
      <p:sp>
        <p:nvSpPr>
          <p:cNvPr id="67" name="ZoneTexte 66"/>
          <p:cNvSpPr txBox="1"/>
          <p:nvPr/>
        </p:nvSpPr>
        <p:spPr>
          <a:xfrm>
            <a:off x="5857884" y="5000636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Taxon G</a:t>
            </a:r>
            <a:endParaRPr lang="fr-FR" sz="2400" dirty="0"/>
          </a:p>
        </p:txBody>
      </p:sp>
      <p:sp>
        <p:nvSpPr>
          <p:cNvPr id="68" name="ZoneTexte 67"/>
          <p:cNvSpPr txBox="1"/>
          <p:nvPr/>
        </p:nvSpPr>
        <p:spPr>
          <a:xfrm>
            <a:off x="5857884" y="442913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Taxon F</a:t>
            </a:r>
            <a:endParaRPr lang="fr-FR" sz="2400" dirty="0"/>
          </a:p>
        </p:txBody>
      </p:sp>
      <p:sp>
        <p:nvSpPr>
          <p:cNvPr id="71" name="ZoneTexte 70"/>
          <p:cNvSpPr txBox="1"/>
          <p:nvPr/>
        </p:nvSpPr>
        <p:spPr>
          <a:xfrm>
            <a:off x="5857884" y="2143116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Taxon B</a:t>
            </a:r>
            <a:endParaRPr lang="fr-FR" sz="2400" dirty="0"/>
          </a:p>
        </p:txBody>
      </p:sp>
      <p:sp>
        <p:nvSpPr>
          <p:cNvPr id="72" name="ZoneTexte 71"/>
          <p:cNvSpPr txBox="1"/>
          <p:nvPr/>
        </p:nvSpPr>
        <p:spPr>
          <a:xfrm>
            <a:off x="5857884" y="2714620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Taxon C</a:t>
            </a:r>
            <a:endParaRPr lang="fr-FR" sz="2400" dirty="0"/>
          </a:p>
        </p:txBody>
      </p:sp>
      <p:sp>
        <p:nvSpPr>
          <p:cNvPr id="73" name="ZoneTexte 72"/>
          <p:cNvSpPr txBox="1"/>
          <p:nvPr/>
        </p:nvSpPr>
        <p:spPr>
          <a:xfrm>
            <a:off x="5857884" y="3286124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Taxon D</a:t>
            </a:r>
            <a:endParaRPr lang="fr-FR" sz="2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5857884" y="3857628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Taxon E</a:t>
            </a:r>
            <a:endParaRPr lang="fr-FR" sz="2400" dirty="0"/>
          </a:p>
        </p:txBody>
      </p:sp>
      <p:sp>
        <p:nvSpPr>
          <p:cNvPr id="75" name="ZoneTexte 74"/>
          <p:cNvSpPr txBox="1"/>
          <p:nvPr/>
        </p:nvSpPr>
        <p:spPr>
          <a:xfrm>
            <a:off x="500034" y="285728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 se présente sous forme de diagramme. </a:t>
            </a:r>
          </a:p>
          <a:p>
            <a:endParaRPr lang="fr-FR" sz="2800" dirty="0"/>
          </a:p>
        </p:txBody>
      </p:sp>
      <p:sp>
        <p:nvSpPr>
          <p:cNvPr id="83" name="Ellipse 82"/>
          <p:cNvSpPr/>
          <p:nvPr/>
        </p:nvSpPr>
        <p:spPr>
          <a:xfrm>
            <a:off x="1285852" y="3500438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/>
          <p:cNvCxnSpPr>
            <a:endCxn id="83" idx="3"/>
          </p:cNvCxnSpPr>
          <p:nvPr/>
        </p:nvCxnSpPr>
        <p:spPr>
          <a:xfrm rot="5400000" flipH="1" flipV="1">
            <a:off x="-107189" y="4494443"/>
            <a:ext cx="2184987" cy="684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/>
          <p:cNvSpPr txBox="1"/>
          <p:nvPr/>
        </p:nvSpPr>
        <p:spPr>
          <a:xfrm>
            <a:off x="428596" y="5786454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Représente l’ancêtre commun des taxons de  A à G </a:t>
            </a:r>
            <a:endParaRPr lang="fr-FR" sz="2400" dirty="0"/>
          </a:p>
        </p:txBody>
      </p:sp>
      <p:sp>
        <p:nvSpPr>
          <p:cNvPr id="89" name="Accolade fermante 88"/>
          <p:cNvSpPr/>
          <p:nvPr/>
        </p:nvSpPr>
        <p:spPr>
          <a:xfrm>
            <a:off x="7000892" y="2214554"/>
            <a:ext cx="357190" cy="857256"/>
          </a:xfrm>
          <a:prstGeom prst="righ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7429520" y="2214554"/>
            <a:ext cx="1500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Groupes frères</a:t>
            </a:r>
            <a:endParaRPr lang="fr-FR" sz="2400" dirty="0"/>
          </a:p>
        </p:txBody>
      </p:sp>
      <p:sp>
        <p:nvSpPr>
          <p:cNvPr id="91" name="Ellipse 90"/>
          <p:cNvSpPr/>
          <p:nvPr/>
        </p:nvSpPr>
        <p:spPr>
          <a:xfrm>
            <a:off x="3286116" y="4000504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avec flèche 91"/>
          <p:cNvCxnSpPr/>
          <p:nvPr/>
        </p:nvCxnSpPr>
        <p:spPr>
          <a:xfrm rot="16200000" flipV="1">
            <a:off x="3378479" y="4235742"/>
            <a:ext cx="1785949" cy="16012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/>
          <p:cNvSpPr txBox="1"/>
          <p:nvPr/>
        </p:nvSpPr>
        <p:spPr>
          <a:xfrm>
            <a:off x="4929190" y="578645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Embranchement non résolu</a:t>
            </a:r>
            <a:endParaRPr lang="fr-FR" sz="2400" dirty="0"/>
          </a:p>
        </p:txBody>
      </p:sp>
      <p:sp>
        <p:nvSpPr>
          <p:cNvPr id="96" name="Ellipse 95"/>
          <p:cNvSpPr/>
          <p:nvPr/>
        </p:nvSpPr>
        <p:spPr>
          <a:xfrm>
            <a:off x="2071670" y="2643182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7" name="Connecteur droit avec flèche 96"/>
          <p:cNvCxnSpPr/>
          <p:nvPr/>
        </p:nvCxnSpPr>
        <p:spPr>
          <a:xfrm>
            <a:off x="1142976" y="2000240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/>
          <p:cNvSpPr txBox="1"/>
          <p:nvPr/>
        </p:nvSpPr>
        <p:spPr>
          <a:xfrm>
            <a:off x="214282" y="1214422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Séparation de lignées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  <p:bldP spid="89" grpId="0" animBg="1"/>
      <p:bldP spid="90" grpId="0"/>
      <p:bldP spid="91" grpId="0" animBg="1"/>
      <p:bldP spid="94" grpId="0"/>
      <p:bldP spid="96" grpId="0" animBg="1"/>
      <p:bldP spid="1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537357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571612"/>
            <a:ext cx="2590288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357298"/>
          </a:xfrm>
        </p:spPr>
        <p:txBody>
          <a:bodyPr>
            <a:normAutofit/>
          </a:bodyPr>
          <a:lstStyle/>
          <a:p>
            <a:r>
              <a:rPr lang="fr-FR" sz="6000" dirty="0" smtClean="0"/>
              <a:t>Des classifications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2142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/>
              <a:t>Les descendants de LUCA</a:t>
            </a:r>
            <a:endParaRPr lang="fr-FR" sz="4400" dirty="0"/>
          </a:p>
        </p:txBody>
      </p:sp>
      <p:sp>
        <p:nvSpPr>
          <p:cNvPr id="4" name="ZoneTexte 3"/>
          <p:cNvSpPr txBox="1"/>
          <p:nvPr/>
        </p:nvSpPr>
        <p:spPr>
          <a:xfrm>
            <a:off x="357158" y="1357298"/>
            <a:ext cx="3643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Certains scientifiques pensent que les Archées et les Eucaryotes sont 2 groupes frères </a:t>
            </a:r>
            <a:endParaRPr lang="fr-FR" sz="2800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4286248" y="2500306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rot="5400000">
            <a:off x="5001422" y="2357430"/>
            <a:ext cx="999338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500694" y="1857364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5500694" y="285749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286248" y="200024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LUCA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6786578" y="2928934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Eucaryotes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786578" y="1643050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Eubactéries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786578" y="228599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Archées</a:t>
            </a:r>
            <a:endParaRPr lang="fr-FR" sz="2400" dirty="0"/>
          </a:p>
        </p:txBody>
      </p:sp>
      <p:cxnSp>
        <p:nvCxnSpPr>
          <p:cNvPr id="13" name="Connecteur droit 12"/>
          <p:cNvCxnSpPr/>
          <p:nvPr/>
        </p:nvCxnSpPr>
        <p:spPr>
          <a:xfrm rot="5400000" flipH="1" flipV="1">
            <a:off x="5930116" y="2856702"/>
            <a:ext cx="71438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286512" y="2500306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6286512" y="3214686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85720" y="4143380"/>
            <a:ext cx="82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D’autres plus prudents pensent que la bifurcation est non résolue </a:t>
            </a:r>
            <a:endParaRPr lang="fr-FR" sz="28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4214810" y="5715016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>
            <a:off x="4787108" y="5715016"/>
            <a:ext cx="1285090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357818" y="5715016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429256" y="5072074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429256" y="6357958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214810" y="521495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LUCA</a:t>
            </a:r>
            <a:endParaRPr lang="fr-FR" sz="2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715140" y="6143644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Eucaryotes</a:t>
            </a:r>
            <a:endParaRPr lang="fr-FR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715140" y="4857760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Eubactéries</a:t>
            </a:r>
            <a:endParaRPr lang="fr-FR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715140" y="550070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Archées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2"/>
          <p:cNvSpPr>
            <a:spLocks noChangeShapeType="1"/>
          </p:cNvSpPr>
          <p:nvPr/>
        </p:nvSpPr>
        <p:spPr bwMode="auto">
          <a:xfrm>
            <a:off x="2987652" y="4141770"/>
            <a:ext cx="7429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8" name="Line 3"/>
          <p:cNvSpPr>
            <a:spLocks noChangeShapeType="1"/>
          </p:cNvSpPr>
          <p:nvPr/>
        </p:nvSpPr>
        <p:spPr bwMode="auto">
          <a:xfrm>
            <a:off x="3730602" y="49037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9" name="Line 4"/>
          <p:cNvSpPr>
            <a:spLocks noChangeShapeType="1"/>
          </p:cNvSpPr>
          <p:nvPr/>
        </p:nvSpPr>
        <p:spPr bwMode="auto">
          <a:xfrm>
            <a:off x="3730602" y="36845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0" name="Line 5"/>
          <p:cNvSpPr>
            <a:spLocks noChangeShapeType="1"/>
          </p:cNvSpPr>
          <p:nvPr/>
        </p:nvSpPr>
        <p:spPr bwMode="auto">
          <a:xfrm>
            <a:off x="1368402" y="2541570"/>
            <a:ext cx="8382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1" name="Line 6"/>
          <p:cNvSpPr>
            <a:spLocks noChangeShapeType="1"/>
          </p:cNvSpPr>
          <p:nvPr/>
        </p:nvSpPr>
        <p:spPr bwMode="auto">
          <a:xfrm>
            <a:off x="4492602" y="4141770"/>
            <a:ext cx="24511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2" name="Line 7"/>
          <p:cNvSpPr>
            <a:spLocks noChangeShapeType="1"/>
          </p:cNvSpPr>
          <p:nvPr/>
        </p:nvSpPr>
        <p:spPr bwMode="auto">
          <a:xfrm>
            <a:off x="4495777" y="3147995"/>
            <a:ext cx="911225" cy="317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3" name="Line 8"/>
          <p:cNvSpPr>
            <a:spLocks noChangeShapeType="1"/>
          </p:cNvSpPr>
          <p:nvPr/>
        </p:nvSpPr>
        <p:spPr bwMode="auto">
          <a:xfrm>
            <a:off x="5407002" y="24653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4" name="Line 9"/>
          <p:cNvSpPr>
            <a:spLocks noChangeShapeType="1"/>
          </p:cNvSpPr>
          <p:nvPr/>
        </p:nvSpPr>
        <p:spPr bwMode="auto">
          <a:xfrm>
            <a:off x="5407002" y="37607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5" name="Line 10"/>
          <p:cNvSpPr>
            <a:spLocks noChangeShapeType="1"/>
          </p:cNvSpPr>
          <p:nvPr/>
        </p:nvSpPr>
        <p:spPr bwMode="auto">
          <a:xfrm>
            <a:off x="4489427" y="45989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6" name="Line 11"/>
          <p:cNvSpPr>
            <a:spLocks noChangeShapeType="1"/>
          </p:cNvSpPr>
          <p:nvPr/>
        </p:nvSpPr>
        <p:spPr bwMode="auto">
          <a:xfrm>
            <a:off x="5286352" y="5054583"/>
            <a:ext cx="1662113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7" name="Line 12"/>
          <p:cNvSpPr>
            <a:spLocks noChangeShapeType="1"/>
          </p:cNvSpPr>
          <p:nvPr/>
        </p:nvSpPr>
        <p:spPr bwMode="auto">
          <a:xfrm>
            <a:off x="5254602" y="5741970"/>
            <a:ext cx="609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8" name="Line 13"/>
          <p:cNvSpPr>
            <a:spLocks noChangeShapeType="1"/>
          </p:cNvSpPr>
          <p:nvPr/>
        </p:nvSpPr>
        <p:spPr bwMode="auto">
          <a:xfrm>
            <a:off x="5864202" y="5513370"/>
            <a:ext cx="10842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9" name="Line 14"/>
          <p:cNvSpPr>
            <a:spLocks noChangeShapeType="1"/>
          </p:cNvSpPr>
          <p:nvPr/>
        </p:nvSpPr>
        <p:spPr bwMode="auto">
          <a:xfrm>
            <a:off x="1357290" y="1000108"/>
            <a:ext cx="5573712" cy="17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50" name="Line 15"/>
          <p:cNvSpPr>
            <a:spLocks noChangeShapeType="1"/>
          </p:cNvSpPr>
          <p:nvPr/>
        </p:nvSpPr>
        <p:spPr bwMode="auto">
          <a:xfrm>
            <a:off x="2206602" y="1474770"/>
            <a:ext cx="47418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7118368" y="1871658"/>
            <a:ext cx="1162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Cnidaires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7118368" y="4005258"/>
            <a:ext cx="1038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Arthropodes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7143768" y="3624258"/>
            <a:ext cx="9715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Bryozoaires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7143768" y="2328858"/>
            <a:ext cx="8207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Vers plats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7143768" y="2786058"/>
            <a:ext cx="804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Annélides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7143768" y="3243258"/>
            <a:ext cx="931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Mollusques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7118368" y="4462458"/>
            <a:ext cx="1163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Échinodermes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7143768" y="4919658"/>
            <a:ext cx="771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Tuniciers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7118368" y="5300658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</a:t>
            </a:r>
            <a:b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Cartilagineux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7143768" y="5834058"/>
            <a:ext cx="13192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Osseux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7143768" y="6291258"/>
            <a:ext cx="939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Tétrapodee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7143768" y="881058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Végétaux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7143768" y="1338258"/>
            <a:ext cx="688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Éponges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26" name="Object 37"/>
          <p:cNvGraphicFramePr>
            <a:graphicFrameLocks noChangeAspect="1"/>
          </p:cNvGraphicFramePr>
          <p:nvPr/>
        </p:nvGraphicFramePr>
        <p:xfrm>
          <a:off x="8501090" y="4459298"/>
          <a:ext cx="457200" cy="455612"/>
        </p:xfrm>
        <a:graphic>
          <a:graphicData uri="http://schemas.openxmlformats.org/presentationml/2006/ole">
            <p:oleObj spid="_x0000_s3074" name="Image bitmap" r:id="rId3" imgW="2029108" imgH="2019048" progId="PBrush">
              <p:embed/>
            </p:oleObj>
          </a:graphicData>
        </a:graphic>
      </p:graphicFrame>
      <p:graphicFrame>
        <p:nvGraphicFramePr>
          <p:cNvPr id="1027" name="Object 38"/>
          <p:cNvGraphicFramePr>
            <a:graphicFrameLocks noChangeAspect="1"/>
          </p:cNvGraphicFramePr>
          <p:nvPr/>
        </p:nvGraphicFramePr>
        <p:xfrm>
          <a:off x="8501090" y="1717685"/>
          <a:ext cx="457200" cy="454025"/>
        </p:xfrm>
        <a:graphic>
          <a:graphicData uri="http://schemas.openxmlformats.org/presentationml/2006/ole">
            <p:oleObj spid="_x0000_s3075" name="Image bitmap" r:id="rId4" imgW="2095793" imgH="2076740" progId="PBrush">
              <p:embed/>
            </p:oleObj>
          </a:graphicData>
        </a:graphic>
      </p:graphicFrame>
      <p:graphicFrame>
        <p:nvGraphicFramePr>
          <p:cNvPr id="1028" name="Object 39"/>
          <p:cNvGraphicFramePr>
            <a:graphicFrameLocks noChangeAspect="1"/>
          </p:cNvGraphicFramePr>
          <p:nvPr/>
        </p:nvGraphicFramePr>
        <p:xfrm>
          <a:off x="8501090" y="2635260"/>
          <a:ext cx="457200" cy="450850"/>
        </p:xfrm>
        <a:graphic>
          <a:graphicData uri="http://schemas.openxmlformats.org/presentationml/2006/ole">
            <p:oleObj spid="_x0000_s3076" name="Image bitmap" r:id="rId5" imgW="2066667" imgH="2038095" progId="PBrush">
              <p:embed/>
            </p:oleObj>
          </a:graphicData>
        </a:graphic>
      </p:graphicFrame>
      <p:graphicFrame>
        <p:nvGraphicFramePr>
          <p:cNvPr id="1029" name="Object 40"/>
          <p:cNvGraphicFramePr>
            <a:graphicFrameLocks noChangeAspect="1"/>
          </p:cNvGraphicFramePr>
          <p:nvPr/>
        </p:nvGraphicFramePr>
        <p:xfrm>
          <a:off x="8501090" y="3092460"/>
          <a:ext cx="457200" cy="450850"/>
        </p:xfrm>
        <a:graphic>
          <a:graphicData uri="http://schemas.openxmlformats.org/presentationml/2006/ole">
            <p:oleObj spid="_x0000_s3077" name="Image bitmap" r:id="rId6" imgW="1980952" imgH="1952898" progId="PBrush">
              <p:embed/>
            </p:oleObj>
          </a:graphicData>
        </a:graphic>
      </p:graphicFrame>
      <p:graphicFrame>
        <p:nvGraphicFramePr>
          <p:cNvPr id="1030" name="Object 41"/>
          <p:cNvGraphicFramePr>
            <a:graphicFrameLocks noChangeAspect="1"/>
          </p:cNvGraphicFramePr>
          <p:nvPr/>
        </p:nvGraphicFramePr>
        <p:xfrm>
          <a:off x="8501090" y="3543310"/>
          <a:ext cx="457200" cy="457200"/>
        </p:xfrm>
        <a:graphic>
          <a:graphicData uri="http://schemas.openxmlformats.org/presentationml/2006/ole">
            <p:oleObj spid="_x0000_s3078" name="Image bitmap" r:id="rId7" imgW="2000000" imgH="2000000" progId="PBrush">
              <p:embed/>
            </p:oleObj>
          </a:graphicData>
        </a:graphic>
      </p:graphicFrame>
      <p:graphicFrame>
        <p:nvGraphicFramePr>
          <p:cNvPr id="1031" name="Object 42"/>
          <p:cNvGraphicFramePr>
            <a:graphicFrameLocks noChangeAspect="1"/>
          </p:cNvGraphicFramePr>
          <p:nvPr/>
        </p:nvGraphicFramePr>
        <p:xfrm>
          <a:off x="8501090" y="4000510"/>
          <a:ext cx="457200" cy="457200"/>
        </p:xfrm>
        <a:graphic>
          <a:graphicData uri="http://schemas.openxmlformats.org/presentationml/2006/ole">
            <p:oleObj spid="_x0000_s3079" name="Image bitmap" r:id="rId8" imgW="2048161" imgH="2048161" progId="PBrush">
              <p:embed/>
            </p:oleObj>
          </a:graphicData>
        </a:graphic>
      </p:graphicFrame>
      <p:graphicFrame>
        <p:nvGraphicFramePr>
          <p:cNvPr id="1032" name="Object 43"/>
          <p:cNvGraphicFramePr>
            <a:graphicFrameLocks noChangeAspect="1"/>
          </p:cNvGraphicFramePr>
          <p:nvPr/>
        </p:nvGraphicFramePr>
        <p:xfrm>
          <a:off x="8501090" y="4929198"/>
          <a:ext cx="457200" cy="442912"/>
        </p:xfrm>
        <a:graphic>
          <a:graphicData uri="http://schemas.openxmlformats.org/presentationml/2006/ole">
            <p:oleObj spid="_x0000_s3080" name="Image bitmap" r:id="rId9" imgW="2085714" imgH="2019048" progId="PBrush">
              <p:embed/>
            </p:oleObj>
          </a:graphicData>
        </a:graphic>
      </p:graphicFrame>
      <p:graphicFrame>
        <p:nvGraphicFramePr>
          <p:cNvPr id="1033" name="Object 44"/>
          <p:cNvGraphicFramePr>
            <a:graphicFrameLocks noChangeAspect="1"/>
          </p:cNvGraphicFramePr>
          <p:nvPr/>
        </p:nvGraphicFramePr>
        <p:xfrm>
          <a:off x="8501090" y="5375285"/>
          <a:ext cx="457200" cy="454025"/>
        </p:xfrm>
        <a:graphic>
          <a:graphicData uri="http://schemas.openxmlformats.org/presentationml/2006/ole">
            <p:oleObj spid="_x0000_s3081" name="Image bitmap" r:id="rId10" imgW="2133898" imgH="2114845" progId="PBrush">
              <p:embed/>
            </p:oleObj>
          </a:graphicData>
        </a:graphic>
      </p:graphicFrame>
      <p:graphicFrame>
        <p:nvGraphicFramePr>
          <p:cNvPr id="1034" name="Object 45"/>
          <p:cNvGraphicFramePr>
            <a:graphicFrameLocks noChangeAspect="1"/>
          </p:cNvGraphicFramePr>
          <p:nvPr/>
        </p:nvGraphicFramePr>
        <p:xfrm>
          <a:off x="8501090" y="5829310"/>
          <a:ext cx="427038" cy="425450"/>
        </p:xfrm>
        <a:graphic>
          <a:graphicData uri="http://schemas.openxmlformats.org/presentationml/2006/ole">
            <p:oleObj spid="_x0000_s3082" name="Image bitmap" r:id="rId11" imgW="2123810" imgH="2114845" progId="PBrush">
              <p:embed/>
            </p:oleObj>
          </a:graphicData>
        </a:graphic>
      </p:graphicFrame>
      <p:graphicFrame>
        <p:nvGraphicFramePr>
          <p:cNvPr id="1035" name="Object 46"/>
          <p:cNvGraphicFramePr>
            <a:graphicFrameLocks noChangeAspect="1"/>
          </p:cNvGraphicFramePr>
          <p:nvPr/>
        </p:nvGraphicFramePr>
        <p:xfrm>
          <a:off x="8501090" y="6245235"/>
          <a:ext cx="457200" cy="454025"/>
        </p:xfrm>
        <a:graphic>
          <a:graphicData uri="http://schemas.openxmlformats.org/presentationml/2006/ole">
            <p:oleObj spid="_x0000_s3083" name="Image bitmap" r:id="rId12" imgW="2085714" imgH="2066667" progId="PBrush">
              <p:embed/>
            </p:oleObj>
          </a:graphicData>
        </a:graphic>
      </p:graphicFrame>
      <p:sp>
        <p:nvSpPr>
          <p:cNvPr id="1070" name="Line 47"/>
          <p:cNvSpPr>
            <a:spLocks noChangeShapeType="1"/>
          </p:cNvSpPr>
          <p:nvPr/>
        </p:nvSpPr>
        <p:spPr bwMode="auto">
          <a:xfrm>
            <a:off x="5407002" y="33797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1" name="Line 48"/>
          <p:cNvSpPr>
            <a:spLocks noChangeShapeType="1"/>
          </p:cNvSpPr>
          <p:nvPr/>
        </p:nvSpPr>
        <p:spPr bwMode="auto">
          <a:xfrm>
            <a:off x="4492602" y="5284770"/>
            <a:ext cx="7604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2" name="Line 49"/>
          <p:cNvSpPr>
            <a:spLocks noChangeShapeType="1"/>
          </p:cNvSpPr>
          <p:nvPr/>
        </p:nvSpPr>
        <p:spPr bwMode="auto">
          <a:xfrm flipV="1">
            <a:off x="6550002" y="59705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3" name="Line 50"/>
          <p:cNvSpPr>
            <a:spLocks noChangeShapeType="1"/>
          </p:cNvSpPr>
          <p:nvPr/>
        </p:nvSpPr>
        <p:spPr bwMode="auto">
          <a:xfrm>
            <a:off x="606402" y="1703370"/>
            <a:ext cx="762000" cy="1588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4" name="Line 51"/>
          <p:cNvSpPr>
            <a:spLocks noChangeShapeType="1"/>
          </p:cNvSpPr>
          <p:nvPr/>
        </p:nvSpPr>
        <p:spPr bwMode="auto">
          <a:xfrm>
            <a:off x="2968602" y="2008170"/>
            <a:ext cx="39735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5" name="Line 52"/>
          <p:cNvSpPr>
            <a:spLocks noChangeShapeType="1"/>
          </p:cNvSpPr>
          <p:nvPr/>
        </p:nvSpPr>
        <p:spPr bwMode="auto">
          <a:xfrm>
            <a:off x="6550002" y="597057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pic>
        <p:nvPicPr>
          <p:cNvPr id="1076" name="Picture 53" descr="planair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01090" y="2171710"/>
            <a:ext cx="45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7" name="Line 54"/>
          <p:cNvSpPr>
            <a:spLocks noChangeShapeType="1"/>
          </p:cNvSpPr>
          <p:nvPr/>
        </p:nvSpPr>
        <p:spPr bwMode="auto">
          <a:xfrm>
            <a:off x="5407002" y="29225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8" name="Line 55"/>
          <p:cNvSpPr>
            <a:spLocks noChangeShapeType="1"/>
          </p:cNvSpPr>
          <p:nvPr/>
        </p:nvSpPr>
        <p:spPr bwMode="auto">
          <a:xfrm>
            <a:off x="5403827" y="2465370"/>
            <a:ext cx="3175" cy="12954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9" name="Line 56"/>
          <p:cNvSpPr>
            <a:spLocks noChangeShapeType="1"/>
          </p:cNvSpPr>
          <p:nvPr/>
        </p:nvSpPr>
        <p:spPr bwMode="auto">
          <a:xfrm>
            <a:off x="5254602" y="50561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0" name="Line 57"/>
          <p:cNvSpPr>
            <a:spLocks noChangeShapeType="1"/>
          </p:cNvSpPr>
          <p:nvPr/>
        </p:nvSpPr>
        <p:spPr bwMode="auto">
          <a:xfrm>
            <a:off x="5864202" y="5513370"/>
            <a:ext cx="0" cy="609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1" name="Line 58"/>
          <p:cNvSpPr>
            <a:spLocks noChangeShapeType="1"/>
          </p:cNvSpPr>
          <p:nvPr/>
        </p:nvSpPr>
        <p:spPr bwMode="auto">
          <a:xfrm>
            <a:off x="5864202" y="6122970"/>
            <a:ext cx="6858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2" name="Line 59"/>
          <p:cNvSpPr>
            <a:spLocks noChangeShapeType="1"/>
          </p:cNvSpPr>
          <p:nvPr/>
        </p:nvSpPr>
        <p:spPr bwMode="auto">
          <a:xfrm flipV="1">
            <a:off x="6550002" y="64277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3" name="Line 60"/>
          <p:cNvSpPr>
            <a:spLocks noChangeShapeType="1"/>
          </p:cNvSpPr>
          <p:nvPr/>
        </p:nvSpPr>
        <p:spPr bwMode="auto">
          <a:xfrm>
            <a:off x="4492602" y="4598970"/>
            <a:ext cx="24320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4" name="Line 61"/>
          <p:cNvSpPr>
            <a:spLocks noChangeShapeType="1"/>
          </p:cNvSpPr>
          <p:nvPr/>
        </p:nvSpPr>
        <p:spPr bwMode="auto">
          <a:xfrm>
            <a:off x="3727427" y="3684570"/>
            <a:ext cx="3175" cy="1219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5" name="Line 62"/>
          <p:cNvSpPr>
            <a:spLocks noChangeShapeType="1"/>
          </p:cNvSpPr>
          <p:nvPr/>
        </p:nvSpPr>
        <p:spPr bwMode="auto">
          <a:xfrm>
            <a:off x="4489427" y="3151170"/>
            <a:ext cx="3175" cy="990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6" name="Line 63"/>
          <p:cNvSpPr>
            <a:spLocks noChangeShapeType="1"/>
          </p:cNvSpPr>
          <p:nvPr/>
        </p:nvSpPr>
        <p:spPr bwMode="auto">
          <a:xfrm>
            <a:off x="2206602" y="1474770"/>
            <a:ext cx="0" cy="1752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7" name="Line 64"/>
          <p:cNvSpPr>
            <a:spLocks noChangeShapeType="1"/>
          </p:cNvSpPr>
          <p:nvPr/>
        </p:nvSpPr>
        <p:spPr bwMode="auto">
          <a:xfrm>
            <a:off x="1357290" y="1000108"/>
            <a:ext cx="11112" cy="1541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graphicFrame>
        <p:nvGraphicFramePr>
          <p:cNvPr id="1036" name="Object 66"/>
          <p:cNvGraphicFramePr>
            <a:graphicFrameLocks noChangeAspect="1"/>
          </p:cNvGraphicFramePr>
          <p:nvPr/>
        </p:nvGraphicFramePr>
        <p:xfrm>
          <a:off x="8501090" y="1270010"/>
          <a:ext cx="457200" cy="444500"/>
        </p:xfrm>
        <a:graphic>
          <a:graphicData uri="http://schemas.openxmlformats.org/presentationml/2006/ole">
            <p:oleObj spid="_x0000_s3084" name="Image bitmap" r:id="rId14" imgW="2114845" imgH="2048161" progId="PBrush">
              <p:embed/>
            </p:oleObj>
          </a:graphicData>
        </a:graphic>
      </p:graphicFrame>
      <p:pic>
        <p:nvPicPr>
          <p:cNvPr id="1088" name="Picture 67" descr="algu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01090" y="80011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" name="Line 68"/>
          <p:cNvSpPr>
            <a:spLocks noChangeShapeType="1"/>
          </p:cNvSpPr>
          <p:nvPr/>
        </p:nvSpPr>
        <p:spPr bwMode="auto">
          <a:xfrm>
            <a:off x="2968602" y="2008170"/>
            <a:ext cx="0" cy="2133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0" name="Line 69"/>
          <p:cNvSpPr>
            <a:spLocks noChangeShapeType="1"/>
          </p:cNvSpPr>
          <p:nvPr/>
        </p:nvSpPr>
        <p:spPr bwMode="auto">
          <a:xfrm>
            <a:off x="2206602" y="32273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1" name="Rectangle 70"/>
          <p:cNvSpPr>
            <a:spLocks noChangeArrowheads="1"/>
          </p:cNvSpPr>
          <p:nvPr/>
        </p:nvSpPr>
        <p:spPr bwMode="auto">
          <a:xfrm>
            <a:off x="1500166" y="3071810"/>
            <a:ext cx="1143008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Vrais tissus</a:t>
            </a:r>
          </a:p>
        </p:txBody>
      </p:sp>
      <p:sp>
        <p:nvSpPr>
          <p:cNvPr id="1092" name="Text Box 71"/>
          <p:cNvSpPr txBox="1">
            <a:spLocks noChangeArrowheads="1"/>
          </p:cNvSpPr>
          <p:nvPr/>
        </p:nvSpPr>
        <p:spPr bwMode="auto">
          <a:xfrm>
            <a:off x="428596" y="6143644"/>
            <a:ext cx="1856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dirty="0">
                <a:latin typeface="Comic Sans MS" pitchFamily="66" charset="0"/>
              </a:rPr>
              <a:t>ARBRE </a:t>
            </a:r>
            <a:r>
              <a:rPr lang="fr-FR" sz="2400" b="1" dirty="0" smtClean="0">
                <a:latin typeface="Comic Sans MS" pitchFamily="66" charset="0"/>
              </a:rPr>
              <a:t>Pb1</a:t>
            </a:r>
            <a:endParaRPr lang="fr-FR" sz="2400" b="1" dirty="0">
              <a:latin typeface="Comic Sans MS" pitchFamily="66" charset="0"/>
            </a:endParaRPr>
          </a:p>
        </p:txBody>
      </p:sp>
      <p:pic>
        <p:nvPicPr>
          <p:cNvPr id="1093" name="Picture 78" descr="ECH 0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91578" y="4343410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0" y="1214422"/>
            <a:ext cx="1071538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 smtClean="0"/>
              <a:t>Cellule Eucaryote ancestrale</a:t>
            </a:r>
            <a:endParaRPr lang="fr-FR" b="1" dirty="0"/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571472" y="2214554"/>
            <a:ext cx="1142976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Animaux </a:t>
            </a:r>
            <a:r>
              <a:rPr lang="fr-FR" b="1" dirty="0" smtClean="0"/>
              <a:t>à plusieurs </a:t>
            </a:r>
            <a:endParaRPr lang="fr-FR" b="1" dirty="0"/>
          </a:p>
          <a:p>
            <a:r>
              <a:rPr lang="fr-FR" b="1" dirty="0"/>
              <a:t>cellules</a:t>
            </a:r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>
            <a:off x="2214546" y="4000504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Bilatéraux</a:t>
            </a:r>
          </a:p>
        </p:txBody>
      </p:sp>
      <p:sp>
        <p:nvSpPr>
          <p:cNvPr id="75" name="Rectangle 29"/>
          <p:cNvSpPr>
            <a:spLocks noChangeArrowheads="1"/>
          </p:cNvSpPr>
          <p:nvPr/>
        </p:nvSpPr>
        <p:spPr bwMode="auto">
          <a:xfrm>
            <a:off x="4071934" y="5143512"/>
            <a:ext cx="857256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Chordés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5286380" y="5929330"/>
            <a:ext cx="928694" cy="5539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b="1" dirty="0"/>
              <a:t>Animaux</a:t>
            </a:r>
          </a:p>
          <a:p>
            <a:pPr algn="ctr"/>
            <a:r>
              <a:rPr lang="fr-FR" b="1" dirty="0"/>
              <a:t>osseux</a:t>
            </a:r>
          </a:p>
        </p:txBody>
      </p:sp>
      <p:sp>
        <p:nvSpPr>
          <p:cNvPr id="78" name="Rectangle 30"/>
          <p:cNvSpPr>
            <a:spLocks noChangeArrowheads="1"/>
          </p:cNvSpPr>
          <p:nvPr/>
        </p:nvSpPr>
        <p:spPr bwMode="auto">
          <a:xfrm>
            <a:off x="4500562" y="5572140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Vertébrés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Application sur notre arbre</a:t>
            </a:r>
            <a:endParaRPr lang="fr-FR" sz="3600" dirty="0"/>
          </a:p>
        </p:txBody>
      </p:sp>
      <p:sp>
        <p:nvSpPr>
          <p:cNvPr id="80" name="Ellipse 79"/>
          <p:cNvSpPr/>
          <p:nvPr/>
        </p:nvSpPr>
        <p:spPr>
          <a:xfrm>
            <a:off x="1214414" y="1571612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/>
          <p:cNvCxnSpPr/>
          <p:nvPr/>
        </p:nvCxnSpPr>
        <p:spPr>
          <a:xfrm rot="5400000" flipH="1" flipV="1">
            <a:off x="-372017" y="2872293"/>
            <a:ext cx="2928957" cy="470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285720" y="4572008"/>
            <a:ext cx="35719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Représente l’ancêtre commun de toutes les espèces  ayant des cellules Eucaryote 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" grpId="0"/>
      <p:bldP spid="80" grpId="0" animBg="1"/>
      <p:bldP spid="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2"/>
          <p:cNvSpPr>
            <a:spLocks noChangeShapeType="1"/>
          </p:cNvSpPr>
          <p:nvPr/>
        </p:nvSpPr>
        <p:spPr bwMode="auto">
          <a:xfrm>
            <a:off x="2987652" y="4141770"/>
            <a:ext cx="7429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8" name="Line 3"/>
          <p:cNvSpPr>
            <a:spLocks noChangeShapeType="1"/>
          </p:cNvSpPr>
          <p:nvPr/>
        </p:nvSpPr>
        <p:spPr bwMode="auto">
          <a:xfrm>
            <a:off x="3730602" y="49037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9" name="Line 4"/>
          <p:cNvSpPr>
            <a:spLocks noChangeShapeType="1"/>
          </p:cNvSpPr>
          <p:nvPr/>
        </p:nvSpPr>
        <p:spPr bwMode="auto">
          <a:xfrm>
            <a:off x="3730602" y="36845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0" name="Line 5"/>
          <p:cNvSpPr>
            <a:spLocks noChangeShapeType="1"/>
          </p:cNvSpPr>
          <p:nvPr/>
        </p:nvSpPr>
        <p:spPr bwMode="auto">
          <a:xfrm>
            <a:off x="1368402" y="2541570"/>
            <a:ext cx="8382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1" name="Line 6"/>
          <p:cNvSpPr>
            <a:spLocks noChangeShapeType="1"/>
          </p:cNvSpPr>
          <p:nvPr/>
        </p:nvSpPr>
        <p:spPr bwMode="auto">
          <a:xfrm>
            <a:off x="4492602" y="4141770"/>
            <a:ext cx="24511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2" name="Line 7"/>
          <p:cNvSpPr>
            <a:spLocks noChangeShapeType="1"/>
          </p:cNvSpPr>
          <p:nvPr/>
        </p:nvSpPr>
        <p:spPr bwMode="auto">
          <a:xfrm>
            <a:off x="4495777" y="3147995"/>
            <a:ext cx="911225" cy="317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3" name="Line 8"/>
          <p:cNvSpPr>
            <a:spLocks noChangeShapeType="1"/>
          </p:cNvSpPr>
          <p:nvPr/>
        </p:nvSpPr>
        <p:spPr bwMode="auto">
          <a:xfrm>
            <a:off x="5407002" y="24653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4" name="Line 9"/>
          <p:cNvSpPr>
            <a:spLocks noChangeShapeType="1"/>
          </p:cNvSpPr>
          <p:nvPr/>
        </p:nvSpPr>
        <p:spPr bwMode="auto">
          <a:xfrm>
            <a:off x="5407002" y="37607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5" name="Line 10"/>
          <p:cNvSpPr>
            <a:spLocks noChangeShapeType="1"/>
          </p:cNvSpPr>
          <p:nvPr/>
        </p:nvSpPr>
        <p:spPr bwMode="auto">
          <a:xfrm>
            <a:off x="4489427" y="45989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6" name="Line 11"/>
          <p:cNvSpPr>
            <a:spLocks noChangeShapeType="1"/>
          </p:cNvSpPr>
          <p:nvPr/>
        </p:nvSpPr>
        <p:spPr bwMode="auto">
          <a:xfrm>
            <a:off x="5286352" y="5054583"/>
            <a:ext cx="1662113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7" name="Line 12"/>
          <p:cNvSpPr>
            <a:spLocks noChangeShapeType="1"/>
          </p:cNvSpPr>
          <p:nvPr/>
        </p:nvSpPr>
        <p:spPr bwMode="auto">
          <a:xfrm>
            <a:off x="5254602" y="5741970"/>
            <a:ext cx="609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8" name="Line 13"/>
          <p:cNvSpPr>
            <a:spLocks noChangeShapeType="1"/>
          </p:cNvSpPr>
          <p:nvPr/>
        </p:nvSpPr>
        <p:spPr bwMode="auto">
          <a:xfrm>
            <a:off x="5864202" y="5513370"/>
            <a:ext cx="10842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9" name="Line 14"/>
          <p:cNvSpPr>
            <a:spLocks noChangeShapeType="1"/>
          </p:cNvSpPr>
          <p:nvPr/>
        </p:nvSpPr>
        <p:spPr bwMode="auto">
          <a:xfrm>
            <a:off x="1357290" y="1000108"/>
            <a:ext cx="5573712" cy="17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50" name="Line 15"/>
          <p:cNvSpPr>
            <a:spLocks noChangeShapeType="1"/>
          </p:cNvSpPr>
          <p:nvPr/>
        </p:nvSpPr>
        <p:spPr bwMode="auto">
          <a:xfrm>
            <a:off x="2206602" y="1474770"/>
            <a:ext cx="47418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7118368" y="1871658"/>
            <a:ext cx="1162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Cnidaires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7118368" y="4005258"/>
            <a:ext cx="1038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Arthropodes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7143768" y="3624258"/>
            <a:ext cx="9715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Bryozoaires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7143768" y="2328858"/>
            <a:ext cx="8207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Vers plats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7143768" y="2786058"/>
            <a:ext cx="804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Annélides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7143768" y="3243258"/>
            <a:ext cx="931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Mollusques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7118368" y="4462458"/>
            <a:ext cx="1163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Échinodermes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7143768" y="4919658"/>
            <a:ext cx="771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Tuniciers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7118368" y="5300658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</a:t>
            </a:r>
            <a:b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Cartilagineux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7143768" y="5834058"/>
            <a:ext cx="13192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Osseux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7143768" y="6291258"/>
            <a:ext cx="939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Tétrapodee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7143768" y="881058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Végétaux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7143768" y="1338258"/>
            <a:ext cx="688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Éponges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26" name="Object 37"/>
          <p:cNvGraphicFramePr>
            <a:graphicFrameLocks noChangeAspect="1"/>
          </p:cNvGraphicFramePr>
          <p:nvPr/>
        </p:nvGraphicFramePr>
        <p:xfrm>
          <a:off x="8501090" y="4459298"/>
          <a:ext cx="457200" cy="455612"/>
        </p:xfrm>
        <a:graphic>
          <a:graphicData uri="http://schemas.openxmlformats.org/presentationml/2006/ole">
            <p:oleObj spid="_x0000_s4098" name="Image bitmap" r:id="rId3" imgW="2029108" imgH="2019048" progId="PBrush">
              <p:embed/>
            </p:oleObj>
          </a:graphicData>
        </a:graphic>
      </p:graphicFrame>
      <p:graphicFrame>
        <p:nvGraphicFramePr>
          <p:cNvPr id="1027" name="Object 38"/>
          <p:cNvGraphicFramePr>
            <a:graphicFrameLocks noChangeAspect="1"/>
          </p:cNvGraphicFramePr>
          <p:nvPr/>
        </p:nvGraphicFramePr>
        <p:xfrm>
          <a:off x="8501090" y="1717685"/>
          <a:ext cx="457200" cy="454025"/>
        </p:xfrm>
        <a:graphic>
          <a:graphicData uri="http://schemas.openxmlformats.org/presentationml/2006/ole">
            <p:oleObj spid="_x0000_s4099" name="Image bitmap" r:id="rId4" imgW="2095793" imgH="2076740" progId="PBrush">
              <p:embed/>
            </p:oleObj>
          </a:graphicData>
        </a:graphic>
      </p:graphicFrame>
      <p:graphicFrame>
        <p:nvGraphicFramePr>
          <p:cNvPr id="1028" name="Object 39"/>
          <p:cNvGraphicFramePr>
            <a:graphicFrameLocks noChangeAspect="1"/>
          </p:cNvGraphicFramePr>
          <p:nvPr/>
        </p:nvGraphicFramePr>
        <p:xfrm>
          <a:off x="8501090" y="2635260"/>
          <a:ext cx="457200" cy="450850"/>
        </p:xfrm>
        <a:graphic>
          <a:graphicData uri="http://schemas.openxmlformats.org/presentationml/2006/ole">
            <p:oleObj spid="_x0000_s4100" name="Image bitmap" r:id="rId5" imgW="2066667" imgH="2038095" progId="PBrush">
              <p:embed/>
            </p:oleObj>
          </a:graphicData>
        </a:graphic>
      </p:graphicFrame>
      <p:graphicFrame>
        <p:nvGraphicFramePr>
          <p:cNvPr id="1029" name="Object 40"/>
          <p:cNvGraphicFramePr>
            <a:graphicFrameLocks noChangeAspect="1"/>
          </p:cNvGraphicFramePr>
          <p:nvPr/>
        </p:nvGraphicFramePr>
        <p:xfrm>
          <a:off x="8501090" y="3092460"/>
          <a:ext cx="457200" cy="450850"/>
        </p:xfrm>
        <a:graphic>
          <a:graphicData uri="http://schemas.openxmlformats.org/presentationml/2006/ole">
            <p:oleObj spid="_x0000_s4101" name="Image bitmap" r:id="rId6" imgW="1980952" imgH="1952898" progId="PBrush">
              <p:embed/>
            </p:oleObj>
          </a:graphicData>
        </a:graphic>
      </p:graphicFrame>
      <p:graphicFrame>
        <p:nvGraphicFramePr>
          <p:cNvPr id="1030" name="Object 41"/>
          <p:cNvGraphicFramePr>
            <a:graphicFrameLocks noChangeAspect="1"/>
          </p:cNvGraphicFramePr>
          <p:nvPr/>
        </p:nvGraphicFramePr>
        <p:xfrm>
          <a:off x="8501090" y="3543310"/>
          <a:ext cx="457200" cy="457200"/>
        </p:xfrm>
        <a:graphic>
          <a:graphicData uri="http://schemas.openxmlformats.org/presentationml/2006/ole">
            <p:oleObj spid="_x0000_s4102" name="Image bitmap" r:id="rId7" imgW="2000000" imgH="2000000" progId="PBrush">
              <p:embed/>
            </p:oleObj>
          </a:graphicData>
        </a:graphic>
      </p:graphicFrame>
      <p:graphicFrame>
        <p:nvGraphicFramePr>
          <p:cNvPr id="1031" name="Object 42"/>
          <p:cNvGraphicFramePr>
            <a:graphicFrameLocks noChangeAspect="1"/>
          </p:cNvGraphicFramePr>
          <p:nvPr/>
        </p:nvGraphicFramePr>
        <p:xfrm>
          <a:off x="8501090" y="4000510"/>
          <a:ext cx="457200" cy="457200"/>
        </p:xfrm>
        <a:graphic>
          <a:graphicData uri="http://schemas.openxmlformats.org/presentationml/2006/ole">
            <p:oleObj spid="_x0000_s4103" name="Image bitmap" r:id="rId8" imgW="2048161" imgH="2048161" progId="PBrush">
              <p:embed/>
            </p:oleObj>
          </a:graphicData>
        </a:graphic>
      </p:graphicFrame>
      <p:graphicFrame>
        <p:nvGraphicFramePr>
          <p:cNvPr id="1032" name="Object 43"/>
          <p:cNvGraphicFramePr>
            <a:graphicFrameLocks noChangeAspect="1"/>
          </p:cNvGraphicFramePr>
          <p:nvPr/>
        </p:nvGraphicFramePr>
        <p:xfrm>
          <a:off x="8501090" y="4929198"/>
          <a:ext cx="457200" cy="442912"/>
        </p:xfrm>
        <a:graphic>
          <a:graphicData uri="http://schemas.openxmlformats.org/presentationml/2006/ole">
            <p:oleObj spid="_x0000_s4104" name="Image bitmap" r:id="rId9" imgW="2085714" imgH="2019048" progId="PBrush">
              <p:embed/>
            </p:oleObj>
          </a:graphicData>
        </a:graphic>
      </p:graphicFrame>
      <p:graphicFrame>
        <p:nvGraphicFramePr>
          <p:cNvPr id="1033" name="Object 44"/>
          <p:cNvGraphicFramePr>
            <a:graphicFrameLocks noChangeAspect="1"/>
          </p:cNvGraphicFramePr>
          <p:nvPr/>
        </p:nvGraphicFramePr>
        <p:xfrm>
          <a:off x="8501090" y="5375285"/>
          <a:ext cx="457200" cy="454025"/>
        </p:xfrm>
        <a:graphic>
          <a:graphicData uri="http://schemas.openxmlformats.org/presentationml/2006/ole">
            <p:oleObj spid="_x0000_s4105" name="Image bitmap" r:id="rId10" imgW="2133898" imgH="2114845" progId="PBrush">
              <p:embed/>
            </p:oleObj>
          </a:graphicData>
        </a:graphic>
      </p:graphicFrame>
      <p:graphicFrame>
        <p:nvGraphicFramePr>
          <p:cNvPr id="1034" name="Object 45"/>
          <p:cNvGraphicFramePr>
            <a:graphicFrameLocks noChangeAspect="1"/>
          </p:cNvGraphicFramePr>
          <p:nvPr/>
        </p:nvGraphicFramePr>
        <p:xfrm>
          <a:off x="8501090" y="5829310"/>
          <a:ext cx="427038" cy="425450"/>
        </p:xfrm>
        <a:graphic>
          <a:graphicData uri="http://schemas.openxmlformats.org/presentationml/2006/ole">
            <p:oleObj spid="_x0000_s4106" name="Image bitmap" r:id="rId11" imgW="2123810" imgH="2114845" progId="PBrush">
              <p:embed/>
            </p:oleObj>
          </a:graphicData>
        </a:graphic>
      </p:graphicFrame>
      <p:graphicFrame>
        <p:nvGraphicFramePr>
          <p:cNvPr id="1035" name="Object 46"/>
          <p:cNvGraphicFramePr>
            <a:graphicFrameLocks noChangeAspect="1"/>
          </p:cNvGraphicFramePr>
          <p:nvPr/>
        </p:nvGraphicFramePr>
        <p:xfrm>
          <a:off x="8501090" y="6245235"/>
          <a:ext cx="457200" cy="454025"/>
        </p:xfrm>
        <a:graphic>
          <a:graphicData uri="http://schemas.openxmlformats.org/presentationml/2006/ole">
            <p:oleObj spid="_x0000_s4107" name="Image bitmap" r:id="rId12" imgW="2085714" imgH="2066667" progId="PBrush">
              <p:embed/>
            </p:oleObj>
          </a:graphicData>
        </a:graphic>
      </p:graphicFrame>
      <p:sp>
        <p:nvSpPr>
          <p:cNvPr id="1070" name="Line 47"/>
          <p:cNvSpPr>
            <a:spLocks noChangeShapeType="1"/>
          </p:cNvSpPr>
          <p:nvPr/>
        </p:nvSpPr>
        <p:spPr bwMode="auto">
          <a:xfrm>
            <a:off x="5407002" y="33797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1" name="Line 48"/>
          <p:cNvSpPr>
            <a:spLocks noChangeShapeType="1"/>
          </p:cNvSpPr>
          <p:nvPr/>
        </p:nvSpPr>
        <p:spPr bwMode="auto">
          <a:xfrm>
            <a:off x="4492602" y="5284770"/>
            <a:ext cx="7604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2" name="Line 49"/>
          <p:cNvSpPr>
            <a:spLocks noChangeShapeType="1"/>
          </p:cNvSpPr>
          <p:nvPr/>
        </p:nvSpPr>
        <p:spPr bwMode="auto">
          <a:xfrm flipV="1">
            <a:off x="6550002" y="59705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3" name="Line 50"/>
          <p:cNvSpPr>
            <a:spLocks noChangeShapeType="1"/>
          </p:cNvSpPr>
          <p:nvPr/>
        </p:nvSpPr>
        <p:spPr bwMode="auto">
          <a:xfrm>
            <a:off x="606402" y="1703370"/>
            <a:ext cx="762000" cy="1588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4" name="Line 51"/>
          <p:cNvSpPr>
            <a:spLocks noChangeShapeType="1"/>
          </p:cNvSpPr>
          <p:nvPr/>
        </p:nvSpPr>
        <p:spPr bwMode="auto">
          <a:xfrm>
            <a:off x="2968602" y="2008170"/>
            <a:ext cx="39735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5" name="Line 52"/>
          <p:cNvSpPr>
            <a:spLocks noChangeShapeType="1"/>
          </p:cNvSpPr>
          <p:nvPr/>
        </p:nvSpPr>
        <p:spPr bwMode="auto">
          <a:xfrm>
            <a:off x="6550002" y="597057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pic>
        <p:nvPicPr>
          <p:cNvPr id="1076" name="Picture 53" descr="planair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01090" y="2171710"/>
            <a:ext cx="45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7" name="Line 54"/>
          <p:cNvSpPr>
            <a:spLocks noChangeShapeType="1"/>
          </p:cNvSpPr>
          <p:nvPr/>
        </p:nvSpPr>
        <p:spPr bwMode="auto">
          <a:xfrm>
            <a:off x="5407002" y="29225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8" name="Line 55"/>
          <p:cNvSpPr>
            <a:spLocks noChangeShapeType="1"/>
          </p:cNvSpPr>
          <p:nvPr/>
        </p:nvSpPr>
        <p:spPr bwMode="auto">
          <a:xfrm>
            <a:off x="5403827" y="2465370"/>
            <a:ext cx="3175" cy="12954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9" name="Line 56"/>
          <p:cNvSpPr>
            <a:spLocks noChangeShapeType="1"/>
          </p:cNvSpPr>
          <p:nvPr/>
        </p:nvSpPr>
        <p:spPr bwMode="auto">
          <a:xfrm>
            <a:off x="5254602" y="50561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0" name="Line 57"/>
          <p:cNvSpPr>
            <a:spLocks noChangeShapeType="1"/>
          </p:cNvSpPr>
          <p:nvPr/>
        </p:nvSpPr>
        <p:spPr bwMode="auto">
          <a:xfrm>
            <a:off x="5864202" y="5513370"/>
            <a:ext cx="0" cy="609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1" name="Line 58"/>
          <p:cNvSpPr>
            <a:spLocks noChangeShapeType="1"/>
          </p:cNvSpPr>
          <p:nvPr/>
        </p:nvSpPr>
        <p:spPr bwMode="auto">
          <a:xfrm>
            <a:off x="5864202" y="6122970"/>
            <a:ext cx="6858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2" name="Line 59"/>
          <p:cNvSpPr>
            <a:spLocks noChangeShapeType="1"/>
          </p:cNvSpPr>
          <p:nvPr/>
        </p:nvSpPr>
        <p:spPr bwMode="auto">
          <a:xfrm flipV="1">
            <a:off x="6550002" y="64277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3" name="Line 60"/>
          <p:cNvSpPr>
            <a:spLocks noChangeShapeType="1"/>
          </p:cNvSpPr>
          <p:nvPr/>
        </p:nvSpPr>
        <p:spPr bwMode="auto">
          <a:xfrm>
            <a:off x="4492602" y="4598970"/>
            <a:ext cx="24320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4" name="Line 61"/>
          <p:cNvSpPr>
            <a:spLocks noChangeShapeType="1"/>
          </p:cNvSpPr>
          <p:nvPr/>
        </p:nvSpPr>
        <p:spPr bwMode="auto">
          <a:xfrm>
            <a:off x="3727427" y="3684570"/>
            <a:ext cx="3175" cy="1219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5" name="Line 62"/>
          <p:cNvSpPr>
            <a:spLocks noChangeShapeType="1"/>
          </p:cNvSpPr>
          <p:nvPr/>
        </p:nvSpPr>
        <p:spPr bwMode="auto">
          <a:xfrm>
            <a:off x="4489427" y="3151170"/>
            <a:ext cx="3175" cy="990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6" name="Line 63"/>
          <p:cNvSpPr>
            <a:spLocks noChangeShapeType="1"/>
          </p:cNvSpPr>
          <p:nvPr/>
        </p:nvSpPr>
        <p:spPr bwMode="auto">
          <a:xfrm>
            <a:off x="2206602" y="1474770"/>
            <a:ext cx="0" cy="1752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7" name="Line 64"/>
          <p:cNvSpPr>
            <a:spLocks noChangeShapeType="1"/>
          </p:cNvSpPr>
          <p:nvPr/>
        </p:nvSpPr>
        <p:spPr bwMode="auto">
          <a:xfrm>
            <a:off x="1357290" y="1000108"/>
            <a:ext cx="11112" cy="1541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graphicFrame>
        <p:nvGraphicFramePr>
          <p:cNvPr id="1036" name="Object 66"/>
          <p:cNvGraphicFramePr>
            <a:graphicFrameLocks noChangeAspect="1"/>
          </p:cNvGraphicFramePr>
          <p:nvPr/>
        </p:nvGraphicFramePr>
        <p:xfrm>
          <a:off x="8501090" y="1270010"/>
          <a:ext cx="457200" cy="444500"/>
        </p:xfrm>
        <a:graphic>
          <a:graphicData uri="http://schemas.openxmlformats.org/presentationml/2006/ole">
            <p:oleObj spid="_x0000_s4108" name="Image bitmap" r:id="rId14" imgW="2114845" imgH="2048161" progId="PBrush">
              <p:embed/>
            </p:oleObj>
          </a:graphicData>
        </a:graphic>
      </p:graphicFrame>
      <p:pic>
        <p:nvPicPr>
          <p:cNvPr id="1088" name="Picture 67" descr="algu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01090" y="80011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" name="Line 68"/>
          <p:cNvSpPr>
            <a:spLocks noChangeShapeType="1"/>
          </p:cNvSpPr>
          <p:nvPr/>
        </p:nvSpPr>
        <p:spPr bwMode="auto">
          <a:xfrm>
            <a:off x="2968602" y="2008170"/>
            <a:ext cx="0" cy="2133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0" name="Line 69"/>
          <p:cNvSpPr>
            <a:spLocks noChangeShapeType="1"/>
          </p:cNvSpPr>
          <p:nvPr/>
        </p:nvSpPr>
        <p:spPr bwMode="auto">
          <a:xfrm>
            <a:off x="2206602" y="32273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1" name="Rectangle 70"/>
          <p:cNvSpPr>
            <a:spLocks noChangeArrowheads="1"/>
          </p:cNvSpPr>
          <p:nvPr/>
        </p:nvSpPr>
        <p:spPr bwMode="auto">
          <a:xfrm>
            <a:off x="1500166" y="3071810"/>
            <a:ext cx="1143008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Vrais tissus</a:t>
            </a:r>
          </a:p>
        </p:txBody>
      </p:sp>
      <p:pic>
        <p:nvPicPr>
          <p:cNvPr id="1093" name="Picture 78" descr="ECH 0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91578" y="4343410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0" y="1214422"/>
            <a:ext cx="1071538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 smtClean="0"/>
              <a:t>Cellule Eucaryote ancestrale</a:t>
            </a:r>
            <a:endParaRPr lang="fr-FR" b="1" dirty="0"/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571472" y="2214554"/>
            <a:ext cx="1142976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Animaux </a:t>
            </a:r>
            <a:r>
              <a:rPr lang="fr-FR" b="1" dirty="0" smtClean="0"/>
              <a:t>à plusieurs </a:t>
            </a:r>
            <a:endParaRPr lang="fr-FR" b="1" dirty="0"/>
          </a:p>
          <a:p>
            <a:r>
              <a:rPr lang="fr-FR" b="1" dirty="0"/>
              <a:t>cellules</a:t>
            </a:r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>
            <a:off x="2214546" y="4000504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Bilatéraux</a:t>
            </a:r>
          </a:p>
        </p:txBody>
      </p:sp>
      <p:sp>
        <p:nvSpPr>
          <p:cNvPr id="75" name="Rectangle 29"/>
          <p:cNvSpPr>
            <a:spLocks noChangeArrowheads="1"/>
          </p:cNvSpPr>
          <p:nvPr/>
        </p:nvSpPr>
        <p:spPr bwMode="auto">
          <a:xfrm>
            <a:off x="4071934" y="5143512"/>
            <a:ext cx="857256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Chordés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5286380" y="5929330"/>
            <a:ext cx="928694" cy="5539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b="1" dirty="0"/>
              <a:t>Animaux</a:t>
            </a:r>
          </a:p>
          <a:p>
            <a:pPr algn="ctr"/>
            <a:r>
              <a:rPr lang="fr-FR" b="1" dirty="0"/>
              <a:t>osseux</a:t>
            </a:r>
          </a:p>
        </p:txBody>
      </p:sp>
      <p:sp>
        <p:nvSpPr>
          <p:cNvPr id="78" name="Rectangle 30"/>
          <p:cNvSpPr>
            <a:spLocks noChangeArrowheads="1"/>
          </p:cNvSpPr>
          <p:nvPr/>
        </p:nvSpPr>
        <p:spPr bwMode="auto">
          <a:xfrm>
            <a:off x="4500562" y="5572140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Vertébrés</a:t>
            </a:r>
          </a:p>
        </p:txBody>
      </p:sp>
      <p:sp>
        <p:nvSpPr>
          <p:cNvPr id="80" name="Ellipse 79"/>
          <p:cNvSpPr/>
          <p:nvPr/>
        </p:nvSpPr>
        <p:spPr>
          <a:xfrm>
            <a:off x="3643306" y="4000504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/>
          <p:cNvCxnSpPr>
            <a:endCxn id="80" idx="3"/>
          </p:cNvCxnSpPr>
          <p:nvPr/>
        </p:nvCxnSpPr>
        <p:spPr>
          <a:xfrm rot="5400000" flipH="1" flipV="1">
            <a:off x="2500298" y="4244410"/>
            <a:ext cx="1184855" cy="1184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214282" y="5429264"/>
            <a:ext cx="23574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Bifurcation de lignées</a:t>
            </a:r>
            <a:endParaRPr lang="fr-FR" sz="2400" dirty="0"/>
          </a:p>
        </p:txBody>
      </p:sp>
      <p:sp>
        <p:nvSpPr>
          <p:cNvPr id="88" name="ZoneTexte 8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Application sur notre arbre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2"/>
          <p:cNvSpPr>
            <a:spLocks noChangeShapeType="1"/>
          </p:cNvSpPr>
          <p:nvPr/>
        </p:nvSpPr>
        <p:spPr bwMode="auto">
          <a:xfrm>
            <a:off x="2987652" y="4141770"/>
            <a:ext cx="7429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8" name="Line 3"/>
          <p:cNvSpPr>
            <a:spLocks noChangeShapeType="1"/>
          </p:cNvSpPr>
          <p:nvPr/>
        </p:nvSpPr>
        <p:spPr bwMode="auto">
          <a:xfrm>
            <a:off x="3730602" y="49037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9" name="Line 4"/>
          <p:cNvSpPr>
            <a:spLocks noChangeShapeType="1"/>
          </p:cNvSpPr>
          <p:nvPr/>
        </p:nvSpPr>
        <p:spPr bwMode="auto">
          <a:xfrm>
            <a:off x="3730602" y="36845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0" name="Line 5"/>
          <p:cNvSpPr>
            <a:spLocks noChangeShapeType="1"/>
          </p:cNvSpPr>
          <p:nvPr/>
        </p:nvSpPr>
        <p:spPr bwMode="auto">
          <a:xfrm>
            <a:off x="1368402" y="2541570"/>
            <a:ext cx="8382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1" name="Line 6"/>
          <p:cNvSpPr>
            <a:spLocks noChangeShapeType="1"/>
          </p:cNvSpPr>
          <p:nvPr/>
        </p:nvSpPr>
        <p:spPr bwMode="auto">
          <a:xfrm>
            <a:off x="4492602" y="4141770"/>
            <a:ext cx="24511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2" name="Line 7"/>
          <p:cNvSpPr>
            <a:spLocks noChangeShapeType="1"/>
          </p:cNvSpPr>
          <p:nvPr/>
        </p:nvSpPr>
        <p:spPr bwMode="auto">
          <a:xfrm>
            <a:off x="4495777" y="3147995"/>
            <a:ext cx="911225" cy="317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3" name="Line 8"/>
          <p:cNvSpPr>
            <a:spLocks noChangeShapeType="1"/>
          </p:cNvSpPr>
          <p:nvPr/>
        </p:nvSpPr>
        <p:spPr bwMode="auto">
          <a:xfrm>
            <a:off x="5407002" y="24653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4" name="Line 9"/>
          <p:cNvSpPr>
            <a:spLocks noChangeShapeType="1"/>
          </p:cNvSpPr>
          <p:nvPr/>
        </p:nvSpPr>
        <p:spPr bwMode="auto">
          <a:xfrm>
            <a:off x="5407002" y="37607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5" name="Line 10"/>
          <p:cNvSpPr>
            <a:spLocks noChangeShapeType="1"/>
          </p:cNvSpPr>
          <p:nvPr/>
        </p:nvSpPr>
        <p:spPr bwMode="auto">
          <a:xfrm>
            <a:off x="4489427" y="45989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6" name="Line 11"/>
          <p:cNvSpPr>
            <a:spLocks noChangeShapeType="1"/>
          </p:cNvSpPr>
          <p:nvPr/>
        </p:nvSpPr>
        <p:spPr bwMode="auto">
          <a:xfrm>
            <a:off x="5286352" y="5054583"/>
            <a:ext cx="1662113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7" name="Line 12"/>
          <p:cNvSpPr>
            <a:spLocks noChangeShapeType="1"/>
          </p:cNvSpPr>
          <p:nvPr/>
        </p:nvSpPr>
        <p:spPr bwMode="auto">
          <a:xfrm>
            <a:off x="5254602" y="5741970"/>
            <a:ext cx="609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8" name="Line 13"/>
          <p:cNvSpPr>
            <a:spLocks noChangeShapeType="1"/>
          </p:cNvSpPr>
          <p:nvPr/>
        </p:nvSpPr>
        <p:spPr bwMode="auto">
          <a:xfrm>
            <a:off x="5864202" y="5513370"/>
            <a:ext cx="10842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9" name="Line 14"/>
          <p:cNvSpPr>
            <a:spLocks noChangeShapeType="1"/>
          </p:cNvSpPr>
          <p:nvPr/>
        </p:nvSpPr>
        <p:spPr bwMode="auto">
          <a:xfrm>
            <a:off x="1357290" y="1000108"/>
            <a:ext cx="5573712" cy="17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50" name="Line 15"/>
          <p:cNvSpPr>
            <a:spLocks noChangeShapeType="1"/>
          </p:cNvSpPr>
          <p:nvPr/>
        </p:nvSpPr>
        <p:spPr bwMode="auto">
          <a:xfrm>
            <a:off x="2206602" y="1474770"/>
            <a:ext cx="47418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7118368" y="1871658"/>
            <a:ext cx="1162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Cnidaires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7118368" y="4005258"/>
            <a:ext cx="1038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Arthropodes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7143768" y="3624258"/>
            <a:ext cx="9715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Bryozoaires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7143768" y="2328858"/>
            <a:ext cx="8207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Vers plats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7143768" y="2786058"/>
            <a:ext cx="804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Annélides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7143768" y="3243258"/>
            <a:ext cx="931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Mollusques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7118368" y="4462458"/>
            <a:ext cx="1163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Échinodermes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7143768" y="4919658"/>
            <a:ext cx="771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Tuniciers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7118368" y="5300658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</a:t>
            </a:r>
            <a:b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Cartilagineux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7143768" y="5834058"/>
            <a:ext cx="13192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Osseux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7143768" y="6291258"/>
            <a:ext cx="939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Tétrapodee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7143768" y="881058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Végétaux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7143768" y="1338258"/>
            <a:ext cx="688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Éponges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26" name="Object 37"/>
          <p:cNvGraphicFramePr>
            <a:graphicFrameLocks noChangeAspect="1"/>
          </p:cNvGraphicFramePr>
          <p:nvPr/>
        </p:nvGraphicFramePr>
        <p:xfrm>
          <a:off x="8501090" y="4459298"/>
          <a:ext cx="457200" cy="455612"/>
        </p:xfrm>
        <a:graphic>
          <a:graphicData uri="http://schemas.openxmlformats.org/presentationml/2006/ole">
            <p:oleObj spid="_x0000_s6146" name="Image bitmap" r:id="rId3" imgW="2029108" imgH="2019048" progId="PBrush">
              <p:embed/>
            </p:oleObj>
          </a:graphicData>
        </a:graphic>
      </p:graphicFrame>
      <p:graphicFrame>
        <p:nvGraphicFramePr>
          <p:cNvPr id="1027" name="Object 38"/>
          <p:cNvGraphicFramePr>
            <a:graphicFrameLocks noChangeAspect="1"/>
          </p:cNvGraphicFramePr>
          <p:nvPr/>
        </p:nvGraphicFramePr>
        <p:xfrm>
          <a:off x="8501090" y="1717685"/>
          <a:ext cx="457200" cy="454025"/>
        </p:xfrm>
        <a:graphic>
          <a:graphicData uri="http://schemas.openxmlformats.org/presentationml/2006/ole">
            <p:oleObj spid="_x0000_s6147" name="Image bitmap" r:id="rId4" imgW="2095793" imgH="2076740" progId="PBrush">
              <p:embed/>
            </p:oleObj>
          </a:graphicData>
        </a:graphic>
      </p:graphicFrame>
      <p:graphicFrame>
        <p:nvGraphicFramePr>
          <p:cNvPr id="1028" name="Object 39"/>
          <p:cNvGraphicFramePr>
            <a:graphicFrameLocks noChangeAspect="1"/>
          </p:cNvGraphicFramePr>
          <p:nvPr/>
        </p:nvGraphicFramePr>
        <p:xfrm>
          <a:off x="8501090" y="2635260"/>
          <a:ext cx="457200" cy="450850"/>
        </p:xfrm>
        <a:graphic>
          <a:graphicData uri="http://schemas.openxmlformats.org/presentationml/2006/ole">
            <p:oleObj spid="_x0000_s6148" name="Image bitmap" r:id="rId5" imgW="2066667" imgH="2038095" progId="PBrush">
              <p:embed/>
            </p:oleObj>
          </a:graphicData>
        </a:graphic>
      </p:graphicFrame>
      <p:graphicFrame>
        <p:nvGraphicFramePr>
          <p:cNvPr id="1029" name="Object 40"/>
          <p:cNvGraphicFramePr>
            <a:graphicFrameLocks noChangeAspect="1"/>
          </p:cNvGraphicFramePr>
          <p:nvPr/>
        </p:nvGraphicFramePr>
        <p:xfrm>
          <a:off x="8501090" y="3092460"/>
          <a:ext cx="457200" cy="450850"/>
        </p:xfrm>
        <a:graphic>
          <a:graphicData uri="http://schemas.openxmlformats.org/presentationml/2006/ole">
            <p:oleObj spid="_x0000_s6149" name="Image bitmap" r:id="rId6" imgW="1980952" imgH="1952898" progId="PBrush">
              <p:embed/>
            </p:oleObj>
          </a:graphicData>
        </a:graphic>
      </p:graphicFrame>
      <p:graphicFrame>
        <p:nvGraphicFramePr>
          <p:cNvPr id="1030" name="Object 41"/>
          <p:cNvGraphicFramePr>
            <a:graphicFrameLocks noChangeAspect="1"/>
          </p:cNvGraphicFramePr>
          <p:nvPr/>
        </p:nvGraphicFramePr>
        <p:xfrm>
          <a:off x="8501090" y="3543310"/>
          <a:ext cx="457200" cy="457200"/>
        </p:xfrm>
        <a:graphic>
          <a:graphicData uri="http://schemas.openxmlformats.org/presentationml/2006/ole">
            <p:oleObj spid="_x0000_s6150" name="Image bitmap" r:id="rId7" imgW="2000000" imgH="2000000" progId="PBrush">
              <p:embed/>
            </p:oleObj>
          </a:graphicData>
        </a:graphic>
      </p:graphicFrame>
      <p:graphicFrame>
        <p:nvGraphicFramePr>
          <p:cNvPr id="1031" name="Object 42"/>
          <p:cNvGraphicFramePr>
            <a:graphicFrameLocks noChangeAspect="1"/>
          </p:cNvGraphicFramePr>
          <p:nvPr/>
        </p:nvGraphicFramePr>
        <p:xfrm>
          <a:off x="8501090" y="4000510"/>
          <a:ext cx="457200" cy="457200"/>
        </p:xfrm>
        <a:graphic>
          <a:graphicData uri="http://schemas.openxmlformats.org/presentationml/2006/ole">
            <p:oleObj spid="_x0000_s6151" name="Image bitmap" r:id="rId8" imgW="2048161" imgH="2048161" progId="PBrush">
              <p:embed/>
            </p:oleObj>
          </a:graphicData>
        </a:graphic>
      </p:graphicFrame>
      <p:graphicFrame>
        <p:nvGraphicFramePr>
          <p:cNvPr id="1032" name="Object 43"/>
          <p:cNvGraphicFramePr>
            <a:graphicFrameLocks noChangeAspect="1"/>
          </p:cNvGraphicFramePr>
          <p:nvPr/>
        </p:nvGraphicFramePr>
        <p:xfrm>
          <a:off x="8501090" y="4929198"/>
          <a:ext cx="457200" cy="442912"/>
        </p:xfrm>
        <a:graphic>
          <a:graphicData uri="http://schemas.openxmlformats.org/presentationml/2006/ole">
            <p:oleObj spid="_x0000_s6152" name="Image bitmap" r:id="rId9" imgW="2085714" imgH="2019048" progId="PBrush">
              <p:embed/>
            </p:oleObj>
          </a:graphicData>
        </a:graphic>
      </p:graphicFrame>
      <p:graphicFrame>
        <p:nvGraphicFramePr>
          <p:cNvPr id="1033" name="Object 44"/>
          <p:cNvGraphicFramePr>
            <a:graphicFrameLocks noChangeAspect="1"/>
          </p:cNvGraphicFramePr>
          <p:nvPr/>
        </p:nvGraphicFramePr>
        <p:xfrm>
          <a:off x="8501090" y="5375285"/>
          <a:ext cx="457200" cy="454025"/>
        </p:xfrm>
        <a:graphic>
          <a:graphicData uri="http://schemas.openxmlformats.org/presentationml/2006/ole">
            <p:oleObj spid="_x0000_s6153" name="Image bitmap" r:id="rId10" imgW="2133898" imgH="2114845" progId="PBrush">
              <p:embed/>
            </p:oleObj>
          </a:graphicData>
        </a:graphic>
      </p:graphicFrame>
      <p:graphicFrame>
        <p:nvGraphicFramePr>
          <p:cNvPr id="1034" name="Object 45"/>
          <p:cNvGraphicFramePr>
            <a:graphicFrameLocks noChangeAspect="1"/>
          </p:cNvGraphicFramePr>
          <p:nvPr/>
        </p:nvGraphicFramePr>
        <p:xfrm>
          <a:off x="8501090" y="5829310"/>
          <a:ext cx="427038" cy="425450"/>
        </p:xfrm>
        <a:graphic>
          <a:graphicData uri="http://schemas.openxmlformats.org/presentationml/2006/ole">
            <p:oleObj spid="_x0000_s6154" name="Image bitmap" r:id="rId11" imgW="2123810" imgH="2114845" progId="PBrush">
              <p:embed/>
            </p:oleObj>
          </a:graphicData>
        </a:graphic>
      </p:graphicFrame>
      <p:graphicFrame>
        <p:nvGraphicFramePr>
          <p:cNvPr id="1035" name="Object 46"/>
          <p:cNvGraphicFramePr>
            <a:graphicFrameLocks noChangeAspect="1"/>
          </p:cNvGraphicFramePr>
          <p:nvPr/>
        </p:nvGraphicFramePr>
        <p:xfrm>
          <a:off x="8501090" y="6245235"/>
          <a:ext cx="457200" cy="454025"/>
        </p:xfrm>
        <a:graphic>
          <a:graphicData uri="http://schemas.openxmlformats.org/presentationml/2006/ole">
            <p:oleObj spid="_x0000_s6155" name="Image bitmap" r:id="rId12" imgW="2085714" imgH="2066667" progId="PBrush">
              <p:embed/>
            </p:oleObj>
          </a:graphicData>
        </a:graphic>
      </p:graphicFrame>
      <p:sp>
        <p:nvSpPr>
          <p:cNvPr id="1070" name="Line 47"/>
          <p:cNvSpPr>
            <a:spLocks noChangeShapeType="1"/>
          </p:cNvSpPr>
          <p:nvPr/>
        </p:nvSpPr>
        <p:spPr bwMode="auto">
          <a:xfrm>
            <a:off x="5407002" y="33797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1" name="Line 48"/>
          <p:cNvSpPr>
            <a:spLocks noChangeShapeType="1"/>
          </p:cNvSpPr>
          <p:nvPr/>
        </p:nvSpPr>
        <p:spPr bwMode="auto">
          <a:xfrm>
            <a:off x="4492602" y="5284770"/>
            <a:ext cx="7604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2" name="Line 49"/>
          <p:cNvSpPr>
            <a:spLocks noChangeShapeType="1"/>
          </p:cNvSpPr>
          <p:nvPr/>
        </p:nvSpPr>
        <p:spPr bwMode="auto">
          <a:xfrm flipV="1">
            <a:off x="6550002" y="59705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3" name="Line 50"/>
          <p:cNvSpPr>
            <a:spLocks noChangeShapeType="1"/>
          </p:cNvSpPr>
          <p:nvPr/>
        </p:nvSpPr>
        <p:spPr bwMode="auto">
          <a:xfrm>
            <a:off x="606402" y="1703370"/>
            <a:ext cx="762000" cy="1588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4" name="Line 51"/>
          <p:cNvSpPr>
            <a:spLocks noChangeShapeType="1"/>
          </p:cNvSpPr>
          <p:nvPr/>
        </p:nvSpPr>
        <p:spPr bwMode="auto">
          <a:xfrm>
            <a:off x="2968602" y="2008170"/>
            <a:ext cx="39735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5" name="Line 52"/>
          <p:cNvSpPr>
            <a:spLocks noChangeShapeType="1"/>
          </p:cNvSpPr>
          <p:nvPr/>
        </p:nvSpPr>
        <p:spPr bwMode="auto">
          <a:xfrm>
            <a:off x="6550002" y="597057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pic>
        <p:nvPicPr>
          <p:cNvPr id="1076" name="Picture 53" descr="planair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01090" y="2171710"/>
            <a:ext cx="45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7" name="Line 54"/>
          <p:cNvSpPr>
            <a:spLocks noChangeShapeType="1"/>
          </p:cNvSpPr>
          <p:nvPr/>
        </p:nvSpPr>
        <p:spPr bwMode="auto">
          <a:xfrm>
            <a:off x="5407002" y="29225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8" name="Line 55"/>
          <p:cNvSpPr>
            <a:spLocks noChangeShapeType="1"/>
          </p:cNvSpPr>
          <p:nvPr/>
        </p:nvSpPr>
        <p:spPr bwMode="auto">
          <a:xfrm>
            <a:off x="5403827" y="2465370"/>
            <a:ext cx="3175" cy="12954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9" name="Line 56"/>
          <p:cNvSpPr>
            <a:spLocks noChangeShapeType="1"/>
          </p:cNvSpPr>
          <p:nvPr/>
        </p:nvSpPr>
        <p:spPr bwMode="auto">
          <a:xfrm>
            <a:off x="5254602" y="50561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0" name="Line 57"/>
          <p:cNvSpPr>
            <a:spLocks noChangeShapeType="1"/>
          </p:cNvSpPr>
          <p:nvPr/>
        </p:nvSpPr>
        <p:spPr bwMode="auto">
          <a:xfrm>
            <a:off x="5864202" y="5513370"/>
            <a:ext cx="0" cy="609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1" name="Line 58"/>
          <p:cNvSpPr>
            <a:spLocks noChangeShapeType="1"/>
          </p:cNvSpPr>
          <p:nvPr/>
        </p:nvSpPr>
        <p:spPr bwMode="auto">
          <a:xfrm>
            <a:off x="5864202" y="6122970"/>
            <a:ext cx="6858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2" name="Line 59"/>
          <p:cNvSpPr>
            <a:spLocks noChangeShapeType="1"/>
          </p:cNvSpPr>
          <p:nvPr/>
        </p:nvSpPr>
        <p:spPr bwMode="auto">
          <a:xfrm flipV="1">
            <a:off x="6550002" y="64277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3" name="Line 60"/>
          <p:cNvSpPr>
            <a:spLocks noChangeShapeType="1"/>
          </p:cNvSpPr>
          <p:nvPr/>
        </p:nvSpPr>
        <p:spPr bwMode="auto">
          <a:xfrm>
            <a:off x="4492602" y="4598970"/>
            <a:ext cx="24320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4" name="Line 61"/>
          <p:cNvSpPr>
            <a:spLocks noChangeShapeType="1"/>
          </p:cNvSpPr>
          <p:nvPr/>
        </p:nvSpPr>
        <p:spPr bwMode="auto">
          <a:xfrm>
            <a:off x="3727427" y="3684570"/>
            <a:ext cx="3175" cy="1219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5" name="Line 62"/>
          <p:cNvSpPr>
            <a:spLocks noChangeShapeType="1"/>
          </p:cNvSpPr>
          <p:nvPr/>
        </p:nvSpPr>
        <p:spPr bwMode="auto">
          <a:xfrm>
            <a:off x="4489427" y="3151170"/>
            <a:ext cx="3175" cy="990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6" name="Line 63"/>
          <p:cNvSpPr>
            <a:spLocks noChangeShapeType="1"/>
          </p:cNvSpPr>
          <p:nvPr/>
        </p:nvSpPr>
        <p:spPr bwMode="auto">
          <a:xfrm>
            <a:off x="2206602" y="1474770"/>
            <a:ext cx="0" cy="1752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7" name="Line 64"/>
          <p:cNvSpPr>
            <a:spLocks noChangeShapeType="1"/>
          </p:cNvSpPr>
          <p:nvPr/>
        </p:nvSpPr>
        <p:spPr bwMode="auto">
          <a:xfrm>
            <a:off x="1357290" y="1000108"/>
            <a:ext cx="11112" cy="1541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graphicFrame>
        <p:nvGraphicFramePr>
          <p:cNvPr id="1036" name="Object 66"/>
          <p:cNvGraphicFramePr>
            <a:graphicFrameLocks noChangeAspect="1"/>
          </p:cNvGraphicFramePr>
          <p:nvPr/>
        </p:nvGraphicFramePr>
        <p:xfrm>
          <a:off x="8501090" y="1270010"/>
          <a:ext cx="457200" cy="444500"/>
        </p:xfrm>
        <a:graphic>
          <a:graphicData uri="http://schemas.openxmlformats.org/presentationml/2006/ole">
            <p:oleObj spid="_x0000_s6156" name="Image bitmap" r:id="rId14" imgW="2114845" imgH="2048161" progId="PBrush">
              <p:embed/>
            </p:oleObj>
          </a:graphicData>
        </a:graphic>
      </p:graphicFrame>
      <p:pic>
        <p:nvPicPr>
          <p:cNvPr id="1088" name="Picture 67" descr="algu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01090" y="80011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" name="Line 68"/>
          <p:cNvSpPr>
            <a:spLocks noChangeShapeType="1"/>
          </p:cNvSpPr>
          <p:nvPr/>
        </p:nvSpPr>
        <p:spPr bwMode="auto">
          <a:xfrm>
            <a:off x="2968602" y="2008170"/>
            <a:ext cx="0" cy="2133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0" name="Line 69"/>
          <p:cNvSpPr>
            <a:spLocks noChangeShapeType="1"/>
          </p:cNvSpPr>
          <p:nvPr/>
        </p:nvSpPr>
        <p:spPr bwMode="auto">
          <a:xfrm>
            <a:off x="2206602" y="32273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1" name="Rectangle 70"/>
          <p:cNvSpPr>
            <a:spLocks noChangeArrowheads="1"/>
          </p:cNvSpPr>
          <p:nvPr/>
        </p:nvSpPr>
        <p:spPr bwMode="auto">
          <a:xfrm>
            <a:off x="1500166" y="3071810"/>
            <a:ext cx="1143008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Vrais tissus</a:t>
            </a:r>
          </a:p>
        </p:txBody>
      </p:sp>
      <p:pic>
        <p:nvPicPr>
          <p:cNvPr id="1093" name="Picture 78" descr="ECH 0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91578" y="4343410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0" y="1214422"/>
            <a:ext cx="1071538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 smtClean="0"/>
              <a:t>Cellule Eucaryote ancestrale</a:t>
            </a:r>
            <a:endParaRPr lang="fr-FR" b="1" dirty="0"/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571472" y="2214554"/>
            <a:ext cx="1142976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Animaux </a:t>
            </a:r>
            <a:r>
              <a:rPr lang="fr-FR" b="1" dirty="0" smtClean="0"/>
              <a:t>à plusieurs </a:t>
            </a:r>
            <a:endParaRPr lang="fr-FR" b="1" dirty="0"/>
          </a:p>
          <a:p>
            <a:r>
              <a:rPr lang="fr-FR" b="1" dirty="0"/>
              <a:t>cellules</a:t>
            </a:r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>
            <a:off x="2214546" y="4000504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Bilatéraux</a:t>
            </a:r>
          </a:p>
        </p:txBody>
      </p:sp>
      <p:sp>
        <p:nvSpPr>
          <p:cNvPr id="75" name="Rectangle 29"/>
          <p:cNvSpPr>
            <a:spLocks noChangeArrowheads="1"/>
          </p:cNvSpPr>
          <p:nvPr/>
        </p:nvSpPr>
        <p:spPr bwMode="auto">
          <a:xfrm>
            <a:off x="4071934" y="5143512"/>
            <a:ext cx="857256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Chordés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5286380" y="5929330"/>
            <a:ext cx="928694" cy="5539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b="1" dirty="0"/>
              <a:t>Animaux</a:t>
            </a:r>
          </a:p>
          <a:p>
            <a:pPr algn="ctr"/>
            <a:r>
              <a:rPr lang="fr-FR" b="1" dirty="0"/>
              <a:t>osseux</a:t>
            </a:r>
          </a:p>
        </p:txBody>
      </p:sp>
      <p:sp>
        <p:nvSpPr>
          <p:cNvPr id="78" name="Rectangle 30"/>
          <p:cNvSpPr>
            <a:spLocks noChangeArrowheads="1"/>
          </p:cNvSpPr>
          <p:nvPr/>
        </p:nvSpPr>
        <p:spPr bwMode="auto">
          <a:xfrm>
            <a:off x="4500562" y="5572140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Vertébrés</a:t>
            </a:r>
          </a:p>
        </p:txBody>
      </p:sp>
      <p:sp>
        <p:nvSpPr>
          <p:cNvPr id="80" name="Ellipse 79"/>
          <p:cNvSpPr/>
          <p:nvPr/>
        </p:nvSpPr>
        <p:spPr>
          <a:xfrm>
            <a:off x="5214942" y="3000372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/>
          <p:cNvCxnSpPr/>
          <p:nvPr/>
        </p:nvCxnSpPr>
        <p:spPr>
          <a:xfrm flipV="1">
            <a:off x="2643174" y="3143249"/>
            <a:ext cx="2685053" cy="1643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357158" y="4643446"/>
            <a:ext cx="23574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Embranchement non résolu</a:t>
            </a:r>
            <a:endParaRPr lang="fr-FR" sz="2400" dirty="0"/>
          </a:p>
        </p:txBody>
      </p:sp>
      <p:sp>
        <p:nvSpPr>
          <p:cNvPr id="73" name="ZoneTexte 7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Application sur notre arbre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2"/>
          <p:cNvSpPr>
            <a:spLocks noChangeShapeType="1"/>
          </p:cNvSpPr>
          <p:nvPr/>
        </p:nvSpPr>
        <p:spPr bwMode="auto">
          <a:xfrm>
            <a:off x="2987652" y="4141770"/>
            <a:ext cx="7429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8" name="Line 3"/>
          <p:cNvSpPr>
            <a:spLocks noChangeShapeType="1"/>
          </p:cNvSpPr>
          <p:nvPr/>
        </p:nvSpPr>
        <p:spPr bwMode="auto">
          <a:xfrm>
            <a:off x="3730602" y="49037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39" name="Line 4"/>
          <p:cNvSpPr>
            <a:spLocks noChangeShapeType="1"/>
          </p:cNvSpPr>
          <p:nvPr/>
        </p:nvSpPr>
        <p:spPr bwMode="auto">
          <a:xfrm>
            <a:off x="3730602" y="36845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0" name="Line 5"/>
          <p:cNvSpPr>
            <a:spLocks noChangeShapeType="1"/>
          </p:cNvSpPr>
          <p:nvPr/>
        </p:nvSpPr>
        <p:spPr bwMode="auto">
          <a:xfrm>
            <a:off x="1368402" y="2541570"/>
            <a:ext cx="8382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1" name="Line 6"/>
          <p:cNvSpPr>
            <a:spLocks noChangeShapeType="1"/>
          </p:cNvSpPr>
          <p:nvPr/>
        </p:nvSpPr>
        <p:spPr bwMode="auto">
          <a:xfrm>
            <a:off x="4492602" y="4141770"/>
            <a:ext cx="24511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2" name="Line 7"/>
          <p:cNvSpPr>
            <a:spLocks noChangeShapeType="1"/>
          </p:cNvSpPr>
          <p:nvPr/>
        </p:nvSpPr>
        <p:spPr bwMode="auto">
          <a:xfrm>
            <a:off x="4495777" y="3147995"/>
            <a:ext cx="911225" cy="317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3" name="Line 8"/>
          <p:cNvSpPr>
            <a:spLocks noChangeShapeType="1"/>
          </p:cNvSpPr>
          <p:nvPr/>
        </p:nvSpPr>
        <p:spPr bwMode="auto">
          <a:xfrm>
            <a:off x="5407002" y="24653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4" name="Line 9"/>
          <p:cNvSpPr>
            <a:spLocks noChangeShapeType="1"/>
          </p:cNvSpPr>
          <p:nvPr/>
        </p:nvSpPr>
        <p:spPr bwMode="auto">
          <a:xfrm>
            <a:off x="5407002" y="3760770"/>
            <a:ext cx="15367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5" name="Line 10"/>
          <p:cNvSpPr>
            <a:spLocks noChangeShapeType="1"/>
          </p:cNvSpPr>
          <p:nvPr/>
        </p:nvSpPr>
        <p:spPr bwMode="auto">
          <a:xfrm>
            <a:off x="4489427" y="45989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6" name="Line 11"/>
          <p:cNvSpPr>
            <a:spLocks noChangeShapeType="1"/>
          </p:cNvSpPr>
          <p:nvPr/>
        </p:nvSpPr>
        <p:spPr bwMode="auto">
          <a:xfrm>
            <a:off x="5286352" y="5054583"/>
            <a:ext cx="1662113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7" name="Line 12"/>
          <p:cNvSpPr>
            <a:spLocks noChangeShapeType="1"/>
          </p:cNvSpPr>
          <p:nvPr/>
        </p:nvSpPr>
        <p:spPr bwMode="auto">
          <a:xfrm>
            <a:off x="5254602" y="5741970"/>
            <a:ext cx="609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8" name="Line 13"/>
          <p:cNvSpPr>
            <a:spLocks noChangeShapeType="1"/>
          </p:cNvSpPr>
          <p:nvPr/>
        </p:nvSpPr>
        <p:spPr bwMode="auto">
          <a:xfrm>
            <a:off x="5864202" y="5513370"/>
            <a:ext cx="10842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49" name="Line 14"/>
          <p:cNvSpPr>
            <a:spLocks noChangeShapeType="1"/>
          </p:cNvSpPr>
          <p:nvPr/>
        </p:nvSpPr>
        <p:spPr bwMode="auto">
          <a:xfrm>
            <a:off x="1357290" y="1000108"/>
            <a:ext cx="5573712" cy="17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50" name="Line 15"/>
          <p:cNvSpPr>
            <a:spLocks noChangeShapeType="1"/>
          </p:cNvSpPr>
          <p:nvPr/>
        </p:nvSpPr>
        <p:spPr bwMode="auto">
          <a:xfrm>
            <a:off x="2206602" y="1474770"/>
            <a:ext cx="474186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7118368" y="1871658"/>
            <a:ext cx="1162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Cnidaires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7118368" y="4005258"/>
            <a:ext cx="1038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Arthropodes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7143768" y="3624258"/>
            <a:ext cx="9715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Bryozoaires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7143768" y="2328858"/>
            <a:ext cx="8207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Vers plats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7143768" y="2786058"/>
            <a:ext cx="804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Annélides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7143768" y="3243258"/>
            <a:ext cx="931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Mollusques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7118368" y="4462458"/>
            <a:ext cx="1163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Échinodermes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7143768" y="4919658"/>
            <a:ext cx="771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Tuniciers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7118368" y="5300658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</a:t>
            </a:r>
            <a:b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Cartilagineux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7143768" y="5834058"/>
            <a:ext cx="13192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Poissons Osseux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7143768" y="6291258"/>
            <a:ext cx="939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Tétrapodee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7143768" y="881058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Végétaux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7143768" y="1338258"/>
            <a:ext cx="688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Éponges</a:t>
            </a:r>
            <a:endParaRPr lang="fr-F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26" name="Object 37"/>
          <p:cNvGraphicFramePr>
            <a:graphicFrameLocks noChangeAspect="1"/>
          </p:cNvGraphicFramePr>
          <p:nvPr/>
        </p:nvGraphicFramePr>
        <p:xfrm>
          <a:off x="8501090" y="4459298"/>
          <a:ext cx="457200" cy="455612"/>
        </p:xfrm>
        <a:graphic>
          <a:graphicData uri="http://schemas.openxmlformats.org/presentationml/2006/ole">
            <p:oleObj spid="_x0000_s5122" name="Image bitmap" r:id="rId3" imgW="2029108" imgH="2019048" progId="PBrush">
              <p:embed/>
            </p:oleObj>
          </a:graphicData>
        </a:graphic>
      </p:graphicFrame>
      <p:graphicFrame>
        <p:nvGraphicFramePr>
          <p:cNvPr id="1027" name="Object 38"/>
          <p:cNvGraphicFramePr>
            <a:graphicFrameLocks noChangeAspect="1"/>
          </p:cNvGraphicFramePr>
          <p:nvPr/>
        </p:nvGraphicFramePr>
        <p:xfrm>
          <a:off x="8501090" y="1717685"/>
          <a:ext cx="457200" cy="454025"/>
        </p:xfrm>
        <a:graphic>
          <a:graphicData uri="http://schemas.openxmlformats.org/presentationml/2006/ole">
            <p:oleObj spid="_x0000_s5123" name="Image bitmap" r:id="rId4" imgW="2095793" imgH="2076740" progId="PBrush">
              <p:embed/>
            </p:oleObj>
          </a:graphicData>
        </a:graphic>
      </p:graphicFrame>
      <p:graphicFrame>
        <p:nvGraphicFramePr>
          <p:cNvPr id="1028" name="Object 39"/>
          <p:cNvGraphicFramePr>
            <a:graphicFrameLocks noChangeAspect="1"/>
          </p:cNvGraphicFramePr>
          <p:nvPr/>
        </p:nvGraphicFramePr>
        <p:xfrm>
          <a:off x="8501090" y="2635260"/>
          <a:ext cx="457200" cy="450850"/>
        </p:xfrm>
        <a:graphic>
          <a:graphicData uri="http://schemas.openxmlformats.org/presentationml/2006/ole">
            <p:oleObj spid="_x0000_s5124" name="Image bitmap" r:id="rId5" imgW="2066667" imgH="2038095" progId="PBrush">
              <p:embed/>
            </p:oleObj>
          </a:graphicData>
        </a:graphic>
      </p:graphicFrame>
      <p:graphicFrame>
        <p:nvGraphicFramePr>
          <p:cNvPr id="1029" name="Object 40"/>
          <p:cNvGraphicFramePr>
            <a:graphicFrameLocks noChangeAspect="1"/>
          </p:cNvGraphicFramePr>
          <p:nvPr/>
        </p:nvGraphicFramePr>
        <p:xfrm>
          <a:off x="8501090" y="3092460"/>
          <a:ext cx="457200" cy="450850"/>
        </p:xfrm>
        <a:graphic>
          <a:graphicData uri="http://schemas.openxmlformats.org/presentationml/2006/ole">
            <p:oleObj spid="_x0000_s5125" name="Image bitmap" r:id="rId6" imgW="1980952" imgH="1952898" progId="PBrush">
              <p:embed/>
            </p:oleObj>
          </a:graphicData>
        </a:graphic>
      </p:graphicFrame>
      <p:graphicFrame>
        <p:nvGraphicFramePr>
          <p:cNvPr id="1030" name="Object 41"/>
          <p:cNvGraphicFramePr>
            <a:graphicFrameLocks noChangeAspect="1"/>
          </p:cNvGraphicFramePr>
          <p:nvPr/>
        </p:nvGraphicFramePr>
        <p:xfrm>
          <a:off x="8501090" y="3543310"/>
          <a:ext cx="457200" cy="457200"/>
        </p:xfrm>
        <a:graphic>
          <a:graphicData uri="http://schemas.openxmlformats.org/presentationml/2006/ole">
            <p:oleObj spid="_x0000_s5126" name="Image bitmap" r:id="rId7" imgW="2000000" imgH="2000000" progId="PBrush">
              <p:embed/>
            </p:oleObj>
          </a:graphicData>
        </a:graphic>
      </p:graphicFrame>
      <p:graphicFrame>
        <p:nvGraphicFramePr>
          <p:cNvPr id="1031" name="Object 42"/>
          <p:cNvGraphicFramePr>
            <a:graphicFrameLocks noChangeAspect="1"/>
          </p:cNvGraphicFramePr>
          <p:nvPr/>
        </p:nvGraphicFramePr>
        <p:xfrm>
          <a:off x="8501090" y="4000510"/>
          <a:ext cx="457200" cy="457200"/>
        </p:xfrm>
        <a:graphic>
          <a:graphicData uri="http://schemas.openxmlformats.org/presentationml/2006/ole">
            <p:oleObj spid="_x0000_s5127" name="Image bitmap" r:id="rId8" imgW="2048161" imgH="2048161" progId="PBrush">
              <p:embed/>
            </p:oleObj>
          </a:graphicData>
        </a:graphic>
      </p:graphicFrame>
      <p:graphicFrame>
        <p:nvGraphicFramePr>
          <p:cNvPr id="1032" name="Object 43"/>
          <p:cNvGraphicFramePr>
            <a:graphicFrameLocks noChangeAspect="1"/>
          </p:cNvGraphicFramePr>
          <p:nvPr/>
        </p:nvGraphicFramePr>
        <p:xfrm>
          <a:off x="8501090" y="4929198"/>
          <a:ext cx="457200" cy="442912"/>
        </p:xfrm>
        <a:graphic>
          <a:graphicData uri="http://schemas.openxmlformats.org/presentationml/2006/ole">
            <p:oleObj spid="_x0000_s5128" name="Image bitmap" r:id="rId9" imgW="2085714" imgH="2019048" progId="PBrush">
              <p:embed/>
            </p:oleObj>
          </a:graphicData>
        </a:graphic>
      </p:graphicFrame>
      <p:graphicFrame>
        <p:nvGraphicFramePr>
          <p:cNvPr id="1033" name="Object 44"/>
          <p:cNvGraphicFramePr>
            <a:graphicFrameLocks noChangeAspect="1"/>
          </p:cNvGraphicFramePr>
          <p:nvPr/>
        </p:nvGraphicFramePr>
        <p:xfrm>
          <a:off x="8501090" y="5375285"/>
          <a:ext cx="457200" cy="454025"/>
        </p:xfrm>
        <a:graphic>
          <a:graphicData uri="http://schemas.openxmlformats.org/presentationml/2006/ole">
            <p:oleObj spid="_x0000_s5129" name="Image bitmap" r:id="rId10" imgW="2133898" imgH="2114845" progId="PBrush">
              <p:embed/>
            </p:oleObj>
          </a:graphicData>
        </a:graphic>
      </p:graphicFrame>
      <p:graphicFrame>
        <p:nvGraphicFramePr>
          <p:cNvPr id="1034" name="Object 45"/>
          <p:cNvGraphicFramePr>
            <a:graphicFrameLocks noChangeAspect="1"/>
          </p:cNvGraphicFramePr>
          <p:nvPr/>
        </p:nvGraphicFramePr>
        <p:xfrm>
          <a:off x="8501090" y="5829310"/>
          <a:ext cx="427038" cy="425450"/>
        </p:xfrm>
        <a:graphic>
          <a:graphicData uri="http://schemas.openxmlformats.org/presentationml/2006/ole">
            <p:oleObj spid="_x0000_s5130" name="Image bitmap" r:id="rId11" imgW="2123810" imgH="2114845" progId="PBrush">
              <p:embed/>
            </p:oleObj>
          </a:graphicData>
        </a:graphic>
      </p:graphicFrame>
      <p:graphicFrame>
        <p:nvGraphicFramePr>
          <p:cNvPr id="1035" name="Object 46"/>
          <p:cNvGraphicFramePr>
            <a:graphicFrameLocks noChangeAspect="1"/>
          </p:cNvGraphicFramePr>
          <p:nvPr/>
        </p:nvGraphicFramePr>
        <p:xfrm>
          <a:off x="8501090" y="6245235"/>
          <a:ext cx="457200" cy="454025"/>
        </p:xfrm>
        <a:graphic>
          <a:graphicData uri="http://schemas.openxmlformats.org/presentationml/2006/ole">
            <p:oleObj spid="_x0000_s5131" name="Image bitmap" r:id="rId12" imgW="2085714" imgH="2066667" progId="PBrush">
              <p:embed/>
            </p:oleObj>
          </a:graphicData>
        </a:graphic>
      </p:graphicFrame>
      <p:sp>
        <p:nvSpPr>
          <p:cNvPr id="1070" name="Line 47"/>
          <p:cNvSpPr>
            <a:spLocks noChangeShapeType="1"/>
          </p:cNvSpPr>
          <p:nvPr/>
        </p:nvSpPr>
        <p:spPr bwMode="auto">
          <a:xfrm>
            <a:off x="5407002" y="33797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1" name="Line 48"/>
          <p:cNvSpPr>
            <a:spLocks noChangeShapeType="1"/>
          </p:cNvSpPr>
          <p:nvPr/>
        </p:nvSpPr>
        <p:spPr bwMode="auto">
          <a:xfrm>
            <a:off x="4492602" y="5284770"/>
            <a:ext cx="7604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2" name="Line 49"/>
          <p:cNvSpPr>
            <a:spLocks noChangeShapeType="1"/>
          </p:cNvSpPr>
          <p:nvPr/>
        </p:nvSpPr>
        <p:spPr bwMode="auto">
          <a:xfrm flipV="1">
            <a:off x="6550002" y="59705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3" name="Line 50"/>
          <p:cNvSpPr>
            <a:spLocks noChangeShapeType="1"/>
          </p:cNvSpPr>
          <p:nvPr/>
        </p:nvSpPr>
        <p:spPr bwMode="auto">
          <a:xfrm>
            <a:off x="606402" y="1703370"/>
            <a:ext cx="762000" cy="1588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4" name="Line 51"/>
          <p:cNvSpPr>
            <a:spLocks noChangeShapeType="1"/>
          </p:cNvSpPr>
          <p:nvPr/>
        </p:nvSpPr>
        <p:spPr bwMode="auto">
          <a:xfrm>
            <a:off x="2968602" y="2008170"/>
            <a:ext cx="39735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5" name="Line 52"/>
          <p:cNvSpPr>
            <a:spLocks noChangeShapeType="1"/>
          </p:cNvSpPr>
          <p:nvPr/>
        </p:nvSpPr>
        <p:spPr bwMode="auto">
          <a:xfrm>
            <a:off x="6550002" y="597057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pic>
        <p:nvPicPr>
          <p:cNvPr id="1076" name="Picture 53" descr="planair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01090" y="2171710"/>
            <a:ext cx="45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7" name="Line 54"/>
          <p:cNvSpPr>
            <a:spLocks noChangeShapeType="1"/>
          </p:cNvSpPr>
          <p:nvPr/>
        </p:nvSpPr>
        <p:spPr bwMode="auto">
          <a:xfrm>
            <a:off x="5407002" y="2922570"/>
            <a:ext cx="1520825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8" name="Line 55"/>
          <p:cNvSpPr>
            <a:spLocks noChangeShapeType="1"/>
          </p:cNvSpPr>
          <p:nvPr/>
        </p:nvSpPr>
        <p:spPr bwMode="auto">
          <a:xfrm>
            <a:off x="5403827" y="2465370"/>
            <a:ext cx="3175" cy="12954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79" name="Line 56"/>
          <p:cNvSpPr>
            <a:spLocks noChangeShapeType="1"/>
          </p:cNvSpPr>
          <p:nvPr/>
        </p:nvSpPr>
        <p:spPr bwMode="auto">
          <a:xfrm>
            <a:off x="5254602" y="5056170"/>
            <a:ext cx="3175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0" name="Line 57"/>
          <p:cNvSpPr>
            <a:spLocks noChangeShapeType="1"/>
          </p:cNvSpPr>
          <p:nvPr/>
        </p:nvSpPr>
        <p:spPr bwMode="auto">
          <a:xfrm>
            <a:off x="5864202" y="5513370"/>
            <a:ext cx="0" cy="609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1" name="Line 58"/>
          <p:cNvSpPr>
            <a:spLocks noChangeShapeType="1"/>
          </p:cNvSpPr>
          <p:nvPr/>
        </p:nvSpPr>
        <p:spPr bwMode="auto">
          <a:xfrm>
            <a:off x="5864202" y="6122970"/>
            <a:ext cx="6858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2" name="Line 59"/>
          <p:cNvSpPr>
            <a:spLocks noChangeShapeType="1"/>
          </p:cNvSpPr>
          <p:nvPr/>
        </p:nvSpPr>
        <p:spPr bwMode="auto">
          <a:xfrm flipV="1">
            <a:off x="6550002" y="6427770"/>
            <a:ext cx="381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3" name="Line 60"/>
          <p:cNvSpPr>
            <a:spLocks noChangeShapeType="1"/>
          </p:cNvSpPr>
          <p:nvPr/>
        </p:nvSpPr>
        <p:spPr bwMode="auto">
          <a:xfrm>
            <a:off x="4492602" y="4598970"/>
            <a:ext cx="243205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4" name="Line 61"/>
          <p:cNvSpPr>
            <a:spLocks noChangeShapeType="1"/>
          </p:cNvSpPr>
          <p:nvPr/>
        </p:nvSpPr>
        <p:spPr bwMode="auto">
          <a:xfrm>
            <a:off x="3727427" y="3684570"/>
            <a:ext cx="3175" cy="1219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5" name="Line 62"/>
          <p:cNvSpPr>
            <a:spLocks noChangeShapeType="1"/>
          </p:cNvSpPr>
          <p:nvPr/>
        </p:nvSpPr>
        <p:spPr bwMode="auto">
          <a:xfrm>
            <a:off x="4489427" y="3151170"/>
            <a:ext cx="3175" cy="990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6" name="Line 63"/>
          <p:cNvSpPr>
            <a:spLocks noChangeShapeType="1"/>
          </p:cNvSpPr>
          <p:nvPr/>
        </p:nvSpPr>
        <p:spPr bwMode="auto">
          <a:xfrm>
            <a:off x="2206602" y="1474770"/>
            <a:ext cx="0" cy="1752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87" name="Line 64"/>
          <p:cNvSpPr>
            <a:spLocks noChangeShapeType="1"/>
          </p:cNvSpPr>
          <p:nvPr/>
        </p:nvSpPr>
        <p:spPr bwMode="auto">
          <a:xfrm>
            <a:off x="1357290" y="1000108"/>
            <a:ext cx="11112" cy="1541462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graphicFrame>
        <p:nvGraphicFramePr>
          <p:cNvPr id="1036" name="Object 66"/>
          <p:cNvGraphicFramePr>
            <a:graphicFrameLocks noChangeAspect="1"/>
          </p:cNvGraphicFramePr>
          <p:nvPr/>
        </p:nvGraphicFramePr>
        <p:xfrm>
          <a:off x="8501090" y="1270010"/>
          <a:ext cx="457200" cy="444500"/>
        </p:xfrm>
        <a:graphic>
          <a:graphicData uri="http://schemas.openxmlformats.org/presentationml/2006/ole">
            <p:oleObj spid="_x0000_s5132" name="Image bitmap" r:id="rId14" imgW="2114845" imgH="2048161" progId="PBrush">
              <p:embed/>
            </p:oleObj>
          </a:graphicData>
        </a:graphic>
      </p:graphicFrame>
      <p:pic>
        <p:nvPicPr>
          <p:cNvPr id="1088" name="Picture 67" descr="algu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01090" y="80011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" name="Line 68"/>
          <p:cNvSpPr>
            <a:spLocks noChangeShapeType="1"/>
          </p:cNvSpPr>
          <p:nvPr/>
        </p:nvSpPr>
        <p:spPr bwMode="auto">
          <a:xfrm>
            <a:off x="2968602" y="2008170"/>
            <a:ext cx="0" cy="21336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0" name="Line 69"/>
          <p:cNvSpPr>
            <a:spLocks noChangeShapeType="1"/>
          </p:cNvSpPr>
          <p:nvPr/>
        </p:nvSpPr>
        <p:spPr bwMode="auto">
          <a:xfrm>
            <a:off x="2206602" y="3227370"/>
            <a:ext cx="76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1" name="Rectangle 70"/>
          <p:cNvSpPr>
            <a:spLocks noChangeArrowheads="1"/>
          </p:cNvSpPr>
          <p:nvPr/>
        </p:nvSpPr>
        <p:spPr bwMode="auto">
          <a:xfrm>
            <a:off x="1500166" y="3071810"/>
            <a:ext cx="1143008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Vrais tissus</a:t>
            </a:r>
          </a:p>
        </p:txBody>
      </p:sp>
      <p:pic>
        <p:nvPicPr>
          <p:cNvPr id="1093" name="Picture 78" descr="ECH 0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91578" y="4343410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0" y="1214422"/>
            <a:ext cx="1071538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 smtClean="0"/>
              <a:t>Cellule Eucaryote ancestrale</a:t>
            </a:r>
            <a:endParaRPr lang="fr-FR" b="1" dirty="0"/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571472" y="2214554"/>
            <a:ext cx="1142976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Animaux </a:t>
            </a:r>
            <a:r>
              <a:rPr lang="fr-FR" b="1" dirty="0" smtClean="0"/>
              <a:t>à plusieurs </a:t>
            </a:r>
            <a:endParaRPr lang="fr-FR" b="1" dirty="0"/>
          </a:p>
          <a:p>
            <a:r>
              <a:rPr lang="fr-FR" b="1" dirty="0"/>
              <a:t>cellules</a:t>
            </a:r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>
            <a:off x="2214546" y="4000504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Bilatéraux</a:t>
            </a:r>
          </a:p>
        </p:txBody>
      </p:sp>
      <p:sp>
        <p:nvSpPr>
          <p:cNvPr id="75" name="Rectangle 29"/>
          <p:cNvSpPr>
            <a:spLocks noChangeArrowheads="1"/>
          </p:cNvSpPr>
          <p:nvPr/>
        </p:nvSpPr>
        <p:spPr bwMode="auto">
          <a:xfrm>
            <a:off x="4071934" y="5143512"/>
            <a:ext cx="857256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Chordés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5286380" y="5929330"/>
            <a:ext cx="928694" cy="5539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b="1" dirty="0"/>
              <a:t>Animaux</a:t>
            </a:r>
          </a:p>
          <a:p>
            <a:pPr algn="ctr"/>
            <a:r>
              <a:rPr lang="fr-FR" b="1" dirty="0"/>
              <a:t>osseux</a:t>
            </a:r>
          </a:p>
        </p:txBody>
      </p:sp>
      <p:sp>
        <p:nvSpPr>
          <p:cNvPr id="78" name="Rectangle 30"/>
          <p:cNvSpPr>
            <a:spLocks noChangeArrowheads="1"/>
          </p:cNvSpPr>
          <p:nvPr/>
        </p:nvSpPr>
        <p:spPr bwMode="auto">
          <a:xfrm>
            <a:off x="4500562" y="5572140"/>
            <a:ext cx="1071570" cy="2857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fr-FR" b="1" dirty="0"/>
              <a:t>Vertébrés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Application sur notre arbre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0034" y="2857496"/>
            <a:ext cx="8072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Nous allons reprendre l’arbre (niveau PB2) au fur et à mesure des embranchements étudiés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28794" y="2714620"/>
            <a:ext cx="5000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Questions ?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5003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 smtClean="0"/>
              <a:t>Les Algues</a:t>
            </a:r>
            <a:endParaRPr lang="fr-FR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/>
              <a:t>Plan</a:t>
            </a:r>
          </a:p>
          <a:p>
            <a:pPr algn="ctr"/>
            <a:endParaRPr lang="fr-FR" sz="2800" dirty="0" smtClean="0"/>
          </a:p>
          <a:p>
            <a:r>
              <a:rPr lang="fr-FR" sz="4000" dirty="0" smtClean="0"/>
              <a:t>			Photosynthèse</a:t>
            </a:r>
          </a:p>
          <a:p>
            <a:r>
              <a:rPr lang="fr-FR" sz="4000" dirty="0" smtClean="0"/>
              <a:t>			Généralité</a:t>
            </a:r>
          </a:p>
          <a:p>
            <a:pPr lvl="8">
              <a:buFont typeface="Wingdings" pitchFamily="2" charset="2"/>
              <a:buChar char="Ø"/>
            </a:pPr>
            <a:r>
              <a:rPr lang="fr-FR" sz="3200" dirty="0" smtClean="0"/>
              <a:t>Caractéristiques</a:t>
            </a:r>
          </a:p>
          <a:p>
            <a:pPr lvl="8">
              <a:buFont typeface="Wingdings" pitchFamily="2" charset="2"/>
              <a:buChar char="Ø"/>
            </a:pPr>
            <a:r>
              <a:rPr lang="fr-FR" sz="3200" dirty="0" smtClean="0"/>
              <a:t>Habitats</a:t>
            </a:r>
          </a:p>
          <a:p>
            <a:r>
              <a:rPr lang="fr-FR" sz="4000" dirty="0" smtClean="0"/>
              <a:t>			Nutrition</a:t>
            </a:r>
          </a:p>
          <a:p>
            <a:r>
              <a:rPr lang="fr-FR" sz="4000" dirty="0" smtClean="0"/>
              <a:t>			Reproduction</a:t>
            </a:r>
          </a:p>
          <a:p>
            <a:r>
              <a:rPr lang="fr-FR" sz="4000" dirty="0" smtClean="0"/>
              <a:t>			Classification et principales 			algues</a:t>
            </a:r>
          </a:p>
          <a:p>
            <a:r>
              <a:rPr lang="fr-FR" sz="4000" dirty="0" smtClean="0"/>
              <a:t>			Plantes à fleurs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57224" y="2643182"/>
            <a:ext cx="71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La photosynthèse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857364"/>
            <a:ext cx="8229600" cy="2571768"/>
          </a:xfrm>
        </p:spPr>
        <p:txBody>
          <a:bodyPr>
            <a:normAutofit fontScale="90000"/>
          </a:bodyPr>
          <a:lstStyle/>
          <a:p>
            <a:r>
              <a:rPr lang="fr-FR" sz="6700" dirty="0" smtClean="0"/>
              <a:t>Plan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Histoire des classifications</a:t>
            </a:r>
            <a:br>
              <a:rPr lang="fr-FR" dirty="0" smtClean="0"/>
            </a:br>
            <a:r>
              <a:rPr lang="fr-FR" dirty="0" smtClean="0"/>
              <a:t>La cladistique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800">
              <a:solidFill>
                <a:srgbClr val="FF99CC"/>
              </a:solidFill>
              <a:latin typeface="Arial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0"/>
            <a:ext cx="649288" cy="638175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0" y="0"/>
            <a:ext cx="611188" cy="6308725"/>
          </a:xfrm>
          <a:prstGeom prst="rtTriangle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0" y="377825"/>
            <a:ext cx="9144000" cy="6480175"/>
          </a:xfrm>
          <a:custGeom>
            <a:avLst/>
            <a:gdLst>
              <a:gd name="G0" fmla="+- 1590 0 0"/>
              <a:gd name="G1" fmla="+- 21600 0 1590"/>
              <a:gd name="G2" fmla="*/ 1590 1 2"/>
              <a:gd name="G3" fmla="+- 21600 0 G2"/>
              <a:gd name="G4" fmla="+/ 1590 21600 2"/>
              <a:gd name="G5" fmla="+/ G1 0 2"/>
              <a:gd name="G6" fmla="*/ 21600 21600 1590"/>
              <a:gd name="G7" fmla="*/ G6 1 2"/>
              <a:gd name="G8" fmla="+- 21600 0 G7"/>
              <a:gd name="G9" fmla="*/ 21600 1 2"/>
              <a:gd name="G10" fmla="+- 1590 0 G9"/>
              <a:gd name="G11" fmla="?: G10 G8 0"/>
              <a:gd name="G12" fmla="?: G10 G7 21600"/>
              <a:gd name="T0" fmla="*/ 20805 w 21600"/>
              <a:gd name="T1" fmla="*/ 10800 h 21600"/>
              <a:gd name="T2" fmla="*/ 10800 w 21600"/>
              <a:gd name="T3" fmla="*/ 21600 h 21600"/>
              <a:gd name="T4" fmla="*/ 795 w 21600"/>
              <a:gd name="T5" fmla="*/ 10800 h 21600"/>
              <a:gd name="T6" fmla="*/ 10800 w 21600"/>
              <a:gd name="T7" fmla="*/ 0 h 21600"/>
              <a:gd name="T8" fmla="*/ 2595 w 21600"/>
              <a:gd name="T9" fmla="*/ 2595 h 21600"/>
              <a:gd name="T10" fmla="*/ 19005 w 21600"/>
              <a:gd name="T11" fmla="*/ 1900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590" y="21600"/>
                </a:lnTo>
                <a:lnTo>
                  <a:pt x="200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DE5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latin typeface="Arial" charset="0"/>
              </a:rPr>
              <a:t>  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459788" y="0"/>
            <a:ext cx="684212" cy="6453188"/>
          </a:xfrm>
          <a:prstGeom prst="rect">
            <a:avLst/>
          </a:prstGeom>
          <a:solidFill>
            <a:srgbClr val="CDE5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800">
              <a:solidFill>
                <a:srgbClr val="FF99CC"/>
              </a:solidFill>
              <a:latin typeface="Arial" charset="0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3428992" y="2786058"/>
            <a:ext cx="2143140" cy="1143008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3786182" y="3214686"/>
            <a:ext cx="857256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5072066" y="3286124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5072066" y="3214686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786182" y="3071810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3786182" y="3000372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4429124" y="3357562"/>
            <a:ext cx="857256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4429124" y="3571876"/>
            <a:ext cx="857256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3786182" y="3500438"/>
            <a:ext cx="857256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3786182" y="3286124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3786182" y="3143248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5072066" y="3143248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4429124" y="3286124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4429124" y="3143248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4429124" y="3071810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4429124" y="3000372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4429124" y="3714752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>
            <a:off x="5072066" y="3429000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4429124" y="3643314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5072066" y="3500438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3786182" y="3357562"/>
            <a:ext cx="214314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Line 12"/>
          <p:cNvSpPr>
            <a:spLocks noChangeShapeType="1"/>
          </p:cNvSpPr>
          <p:nvPr/>
        </p:nvSpPr>
        <p:spPr bwMode="auto">
          <a:xfrm>
            <a:off x="1928793" y="428604"/>
            <a:ext cx="331811" cy="47944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" name="Line 13"/>
          <p:cNvSpPr>
            <a:spLocks noChangeShapeType="1"/>
          </p:cNvSpPr>
          <p:nvPr/>
        </p:nvSpPr>
        <p:spPr bwMode="auto">
          <a:xfrm>
            <a:off x="2285984" y="357166"/>
            <a:ext cx="334984" cy="5508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2" name="Line 14"/>
          <p:cNvSpPr>
            <a:spLocks noChangeShapeType="1"/>
          </p:cNvSpPr>
          <p:nvPr/>
        </p:nvSpPr>
        <p:spPr bwMode="auto">
          <a:xfrm>
            <a:off x="2714612" y="357166"/>
            <a:ext cx="266718" cy="5508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3" name="Text Box 18"/>
          <p:cNvSpPr txBox="1">
            <a:spLocks noChangeArrowheads="1"/>
          </p:cNvSpPr>
          <p:nvPr/>
        </p:nvSpPr>
        <p:spPr bwMode="auto">
          <a:xfrm>
            <a:off x="1142976" y="3214686"/>
            <a:ext cx="1368425" cy="650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chemeClr val="bg1"/>
                </a:solidFill>
                <a:latin typeface="Arial" charset="0"/>
              </a:rPr>
              <a:t>Gaz carbonique</a:t>
            </a:r>
          </a:p>
        </p:txBody>
      </p:sp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2071670" y="4429132"/>
            <a:ext cx="1655763" cy="3762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chemeClr val="bg1"/>
                </a:solidFill>
                <a:latin typeface="Arial" charset="0"/>
              </a:rPr>
              <a:t>Sels minéraux</a:t>
            </a:r>
          </a:p>
        </p:txBody>
      </p:sp>
      <p:sp>
        <p:nvSpPr>
          <p:cNvPr id="75" name="Text Box 19"/>
          <p:cNvSpPr txBox="1">
            <a:spLocks noChangeArrowheads="1"/>
          </p:cNvSpPr>
          <p:nvPr/>
        </p:nvSpPr>
        <p:spPr bwMode="auto">
          <a:xfrm>
            <a:off x="4429124" y="1500174"/>
            <a:ext cx="720725" cy="376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solidFill>
                  <a:schemeClr val="bg1"/>
                </a:solidFill>
                <a:latin typeface="Arial" charset="0"/>
              </a:rPr>
              <a:t>eau</a:t>
            </a:r>
          </a:p>
        </p:txBody>
      </p:sp>
      <p:sp>
        <p:nvSpPr>
          <p:cNvPr id="76" name="AutoShape 32"/>
          <p:cNvSpPr>
            <a:spLocks noChangeArrowheads="1"/>
          </p:cNvSpPr>
          <p:nvPr/>
        </p:nvSpPr>
        <p:spPr bwMode="auto">
          <a:xfrm rot="5910379">
            <a:off x="4427538" y="2216140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AutoShape 32"/>
          <p:cNvSpPr>
            <a:spLocks noChangeArrowheads="1"/>
          </p:cNvSpPr>
          <p:nvPr/>
        </p:nvSpPr>
        <p:spPr bwMode="auto">
          <a:xfrm rot="21048971">
            <a:off x="2656251" y="3407866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8" name="AutoShape 32"/>
          <p:cNvSpPr>
            <a:spLocks noChangeArrowheads="1"/>
          </p:cNvSpPr>
          <p:nvPr/>
        </p:nvSpPr>
        <p:spPr bwMode="auto">
          <a:xfrm rot="19097722">
            <a:off x="2909771" y="398419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2714612" y="1857364"/>
            <a:ext cx="1079500" cy="3460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solidFill>
                  <a:schemeClr val="bg1"/>
                </a:solidFill>
                <a:latin typeface="Arial" charset="0"/>
              </a:rPr>
              <a:t>Lumière                              </a:t>
            </a:r>
          </a:p>
        </p:txBody>
      </p:sp>
      <p:sp>
        <p:nvSpPr>
          <p:cNvPr id="80" name="Line 14"/>
          <p:cNvSpPr>
            <a:spLocks noChangeShapeType="1"/>
          </p:cNvSpPr>
          <p:nvPr/>
        </p:nvSpPr>
        <p:spPr bwMode="auto">
          <a:xfrm>
            <a:off x="3428992" y="2357430"/>
            <a:ext cx="357190" cy="50006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1" name="Text Box 24"/>
          <p:cNvSpPr txBox="1">
            <a:spLocks noChangeArrowheads="1"/>
          </p:cNvSpPr>
          <p:nvPr/>
        </p:nvSpPr>
        <p:spPr bwMode="auto">
          <a:xfrm>
            <a:off x="6143636" y="2214554"/>
            <a:ext cx="1225550" cy="788987"/>
          </a:xfrm>
          <a:prstGeom prst="rect">
            <a:avLst/>
          </a:prstGeom>
          <a:solidFill>
            <a:srgbClr val="46AF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latin typeface="Arial" charset="0"/>
              </a:rPr>
              <a:t>matière </a:t>
            </a:r>
          </a:p>
          <a:p>
            <a:pPr>
              <a:spcBef>
                <a:spcPct val="50000"/>
              </a:spcBef>
            </a:pPr>
            <a:r>
              <a:rPr lang="fr-FR" sz="1800" dirty="0">
                <a:latin typeface="Arial" charset="0"/>
              </a:rPr>
              <a:t>organique</a:t>
            </a:r>
          </a:p>
        </p:txBody>
      </p:sp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6357950" y="3643314"/>
            <a:ext cx="1081087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latin typeface="Arial" charset="0"/>
              </a:rPr>
              <a:t>oxygène</a:t>
            </a:r>
          </a:p>
        </p:txBody>
      </p:sp>
      <p:sp>
        <p:nvSpPr>
          <p:cNvPr id="83" name="AutoShape 32"/>
          <p:cNvSpPr>
            <a:spLocks noChangeArrowheads="1"/>
          </p:cNvSpPr>
          <p:nvPr/>
        </p:nvSpPr>
        <p:spPr bwMode="auto">
          <a:xfrm rot="1200921">
            <a:off x="5633320" y="3545661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4" name="AutoShape 32"/>
          <p:cNvSpPr>
            <a:spLocks noChangeArrowheads="1"/>
          </p:cNvSpPr>
          <p:nvPr/>
        </p:nvSpPr>
        <p:spPr bwMode="auto">
          <a:xfrm rot="19474939">
            <a:off x="5503325" y="2739450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5" name="ZoneTexte 84"/>
          <p:cNvSpPr txBox="1"/>
          <p:nvPr/>
        </p:nvSpPr>
        <p:spPr>
          <a:xfrm>
            <a:off x="3643306" y="4000504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chloroplaste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86" name="Picture 42" descr="posidonieessa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>
          <a:xfrm>
            <a:off x="1835150" y="5013325"/>
            <a:ext cx="454025" cy="1404938"/>
          </a:xfrm>
          <a:noFill/>
          <a:ln/>
        </p:spPr>
      </p:pic>
      <p:pic>
        <p:nvPicPr>
          <p:cNvPr id="87" name="Picture 44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2484438" y="5084763"/>
            <a:ext cx="4302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45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2195513" y="5157788"/>
            <a:ext cx="4064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Text Box 53"/>
          <p:cNvSpPr txBox="1">
            <a:spLocks noChangeArrowheads="1"/>
          </p:cNvSpPr>
          <p:nvPr/>
        </p:nvSpPr>
        <p:spPr bwMode="auto">
          <a:xfrm>
            <a:off x="2857488" y="5214950"/>
            <a:ext cx="1079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plantes</a:t>
            </a:r>
          </a:p>
        </p:txBody>
      </p:sp>
      <p:sp>
        <p:nvSpPr>
          <p:cNvPr id="90" name="Rectangle 35"/>
          <p:cNvSpPr>
            <a:spLocks noChangeArrowheads="1"/>
          </p:cNvSpPr>
          <p:nvPr/>
        </p:nvSpPr>
        <p:spPr bwMode="auto">
          <a:xfrm>
            <a:off x="1330325" y="2349500"/>
            <a:ext cx="5048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91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250825" y="21336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47" descr="alguephsy"/>
          <p:cNvPicPr>
            <a:picLocks noChangeAspect="1" noChangeArrowheads="1"/>
          </p:cNvPicPr>
          <p:nvPr/>
        </p:nvPicPr>
        <p:blipFill>
          <a:blip r:embed="rId4">
            <a:lum bright="-2000" contrast="-4000"/>
          </a:blip>
          <a:srcRect/>
          <a:stretch>
            <a:fillRect/>
          </a:stretch>
        </p:blipFill>
        <p:spPr bwMode="auto">
          <a:xfrm rot="-621430">
            <a:off x="250825" y="234950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Text Box 54"/>
          <p:cNvSpPr txBox="1">
            <a:spLocks noChangeArrowheads="1"/>
          </p:cNvSpPr>
          <p:nvPr/>
        </p:nvSpPr>
        <p:spPr bwMode="auto">
          <a:xfrm>
            <a:off x="1142976" y="2285992"/>
            <a:ext cx="1008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algues</a:t>
            </a:r>
          </a:p>
        </p:txBody>
      </p:sp>
      <p:pic>
        <p:nvPicPr>
          <p:cNvPr id="94" name="Picture 8" descr="phytoplanctonssn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217586" y="1139813"/>
            <a:ext cx="1206500" cy="817562"/>
          </a:xfrm>
        </p:spPr>
      </p:pic>
      <p:sp>
        <p:nvSpPr>
          <p:cNvPr id="95" name="Text Box 11"/>
          <p:cNvSpPr txBox="1">
            <a:spLocks noChangeArrowheads="1"/>
          </p:cNvSpPr>
          <p:nvPr/>
        </p:nvSpPr>
        <p:spPr bwMode="auto">
          <a:xfrm>
            <a:off x="214282" y="1643050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chemeClr val="accent2"/>
                </a:solidFill>
                <a:latin typeface="Arial" charset="0"/>
              </a:rPr>
              <a:t>phytoplancton</a:t>
            </a:r>
          </a:p>
        </p:txBody>
      </p:sp>
      <p:pic>
        <p:nvPicPr>
          <p:cNvPr id="97" name="Image 96" descr="spiruline retouche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44" y="1214422"/>
            <a:ext cx="1104900" cy="527050"/>
          </a:xfrm>
          <a:prstGeom prst="rect">
            <a:avLst/>
          </a:prstGeom>
        </p:spPr>
      </p:pic>
      <p:sp>
        <p:nvSpPr>
          <p:cNvPr id="99" name="Text Box 53"/>
          <p:cNvSpPr txBox="1">
            <a:spLocks noChangeArrowheads="1"/>
          </p:cNvSpPr>
          <p:nvPr/>
        </p:nvSpPr>
        <p:spPr bwMode="auto">
          <a:xfrm>
            <a:off x="6929454" y="1571612"/>
            <a:ext cx="1928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cyanobactérie</a:t>
            </a:r>
            <a:endParaRPr lang="fr-FR" sz="2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2786018" y="214290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Photosynthèse</a:t>
            </a:r>
          </a:p>
          <a:p>
            <a:pPr algn="ctr"/>
            <a:endParaRPr lang="fr-FR" sz="3600" dirty="0"/>
          </a:p>
        </p:txBody>
      </p:sp>
      <p:sp>
        <p:nvSpPr>
          <p:cNvPr id="98" name="ZoneTexte 97"/>
          <p:cNvSpPr txBox="1"/>
          <p:nvPr/>
        </p:nvSpPr>
        <p:spPr>
          <a:xfrm>
            <a:off x="5143504" y="4857760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Les organismes photosynthétiques sont dit autotrophes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/>
      <p:bldP spid="89" grpId="0"/>
      <p:bldP spid="99" grpId="0"/>
      <p:bldP spid="9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57224" y="2643182"/>
            <a:ext cx="71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Généralités</a:t>
            </a:r>
          </a:p>
          <a:p>
            <a:pPr algn="ctr"/>
            <a:r>
              <a:rPr lang="fr-FR" sz="4000" dirty="0" smtClean="0"/>
              <a:t>caractéristiques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pic>
        <p:nvPicPr>
          <p:cNvPr id="8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85720" y="1500174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Généralités 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57158" y="2143116"/>
            <a:ext cx="821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dirty="0" smtClean="0"/>
              <a:t> 40 000 espèces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/>
              <a:t> 80 % sont unicellulaires ( phytoplancton dont les diatomées et les zooxanthelles)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/>
              <a:t> 20 % son benthiques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Elles possèdent des pigments qui leur permet de réaliser la photosynthèse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71472" y="2071678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algues sont des thallophytes avec champignons et les lichens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143248"/>
            <a:ext cx="31813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4071934" y="3000372"/>
            <a:ext cx="46434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 thalle est un simple assemblage de cellules.</a:t>
            </a:r>
          </a:p>
          <a:p>
            <a:r>
              <a:rPr lang="fr-FR" sz="2800" dirty="0" smtClean="0"/>
              <a:t>Il possède :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une fronde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un  stipe 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un système de fixation</a:t>
            </a:r>
            <a:endParaRPr lang="fr-FR" sz="2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5720" y="1500174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Généralité- Caractéristiques</a:t>
            </a:r>
            <a:endParaRPr lang="fr-FR" sz="3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71472" y="471488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stipe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2" name="Rectangle 11"/>
          <p:cNvSpPr/>
          <p:nvPr/>
        </p:nvSpPr>
        <p:spPr>
          <a:xfrm>
            <a:off x="857224" y="2214554"/>
            <a:ext cx="7948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Le thalle possède des systèmes de fixations différents</a:t>
            </a:r>
            <a:endParaRPr lang="fr-FR" sz="2800" dirty="0"/>
          </a:p>
        </p:txBody>
      </p:sp>
      <p:pic>
        <p:nvPicPr>
          <p:cNvPr id="13" name="Image 12" descr="fixationcellulebasa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571876"/>
            <a:ext cx="1549400" cy="20066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85720" y="5572140"/>
            <a:ext cx="1643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cellule basale dilatée</a:t>
            </a:r>
            <a:endParaRPr lang="fr-FR" sz="2000" dirty="0"/>
          </a:p>
        </p:txBody>
      </p:sp>
      <p:pic>
        <p:nvPicPr>
          <p:cNvPr id="15" name="Image 14" descr="fixationcrampon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3929066"/>
            <a:ext cx="1384300" cy="16383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357422" y="5572140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crampons</a:t>
            </a:r>
            <a:endParaRPr lang="fr-FR" sz="2000" dirty="0"/>
          </a:p>
        </p:txBody>
      </p:sp>
      <p:pic>
        <p:nvPicPr>
          <p:cNvPr id="17" name="Image 16" descr="fixationdisqu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96" y="3643314"/>
            <a:ext cx="1739900" cy="19177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357686" y="557214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disque</a:t>
            </a:r>
            <a:endParaRPr lang="fr-FR" sz="2000" dirty="0"/>
          </a:p>
        </p:txBody>
      </p:sp>
      <p:pic>
        <p:nvPicPr>
          <p:cNvPr id="21" name="Image 20" descr="fixationrhysoide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198" y="3429000"/>
            <a:ext cx="1663700" cy="21209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286512" y="5643578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rhysoïdes</a:t>
            </a:r>
            <a:endParaRPr lang="fr-FR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285720" y="1500174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Généralité- Caractéristiques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pic>
        <p:nvPicPr>
          <p:cNvPr id="13" name="Picture 2" descr="Stolons chez *Caulerpa sp.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571876"/>
            <a:ext cx="4404446" cy="2928958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7000892" y="4929198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stolons</a:t>
            </a:r>
            <a:endParaRPr lang="fr-FR" sz="2000" dirty="0"/>
          </a:p>
        </p:txBody>
      </p:sp>
      <p:sp>
        <p:nvSpPr>
          <p:cNvPr id="15" name="Rectangle 14"/>
          <p:cNvSpPr/>
          <p:nvPr/>
        </p:nvSpPr>
        <p:spPr>
          <a:xfrm>
            <a:off x="857224" y="2214554"/>
            <a:ext cx="7402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Le thalle possède des systèmes de fixations variés</a:t>
            </a:r>
            <a:endParaRPr lang="fr-FR" sz="2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85720" y="1500174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Généralité- Caractéristiques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57224" y="2643182"/>
            <a:ext cx="71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Généralités</a:t>
            </a:r>
          </a:p>
          <a:p>
            <a:pPr algn="ctr"/>
            <a:r>
              <a:rPr lang="fr-FR" sz="4000" smtClean="0"/>
              <a:t>habitats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Généralités / Habitat  / la lumière</a:t>
            </a:r>
            <a:endParaRPr lang="fr-FR" sz="28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285720" y="2143117"/>
            <a:ext cx="82868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algues sont dépendantes de la lumière pour leur photosynthèse. Cependant on distingue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les algues </a:t>
            </a:r>
            <a:r>
              <a:rPr lang="fr-FR" sz="2800" dirty="0" err="1" smtClean="0"/>
              <a:t>photophylles</a:t>
            </a:r>
            <a:endParaRPr lang="fr-FR" sz="2800" dirty="0" smtClean="0"/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les algues </a:t>
            </a:r>
            <a:r>
              <a:rPr lang="fr-FR" sz="2800" dirty="0" err="1" smtClean="0"/>
              <a:t>sciaphiles</a:t>
            </a:r>
            <a:endParaRPr lang="fr-FR" sz="2800" dirty="0" smtClean="0"/>
          </a:p>
          <a:p>
            <a:r>
              <a:rPr lang="fr-FR" sz="2800" dirty="0" smtClean="0"/>
              <a:t>On ne rencontre pas d’algues au-delà de 100m </a:t>
            </a:r>
            <a:endParaRPr lang="fr-FR" sz="3200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Généralités / Habitat  / Substrat dur </a:t>
            </a:r>
            <a:endParaRPr lang="fr-FR" sz="28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85720" y="2143117"/>
            <a:ext cx="8858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Algues benthiques</a:t>
            </a:r>
          </a:p>
          <a:p>
            <a:r>
              <a:rPr lang="fr-FR" sz="2800" dirty="0" smtClean="0"/>
              <a:t>Couleurs en fonction des pigments qu’elles possèdent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chlorophylle (vert) =&gt; algues vertes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pigment jaune  =&gt; algues brunes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pigment rouge =&gt; algues rouges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Généralités / Habitat  / Pleine eau</a:t>
            </a:r>
            <a:endParaRPr lang="fr-FR" sz="2800" dirty="0" smtClean="0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001260"/>
            <a:ext cx="4286248" cy="285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285720" y="2143116"/>
            <a:ext cx="88582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Algues pélagiques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Algues unicellulaires qui constituent le phytoplancton.</a:t>
            </a:r>
          </a:p>
          <a:p>
            <a:r>
              <a:rPr lang="fr-FR" sz="2800" dirty="0" smtClean="0"/>
              <a:t>Ce sont notamment les diatomées (de 2 microns à 0,5 mm).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Il existe aussi de grandes algues </a:t>
            </a:r>
          </a:p>
          <a:p>
            <a:r>
              <a:rPr lang="fr-FR" sz="2800" dirty="0" smtClean="0"/>
              <a:t>comme les sargasses . </a:t>
            </a:r>
          </a:p>
          <a:p>
            <a:r>
              <a:rPr lang="fr-FR" sz="2800" dirty="0" smtClean="0"/>
              <a:t>Arrachées, elles sont </a:t>
            </a:r>
          </a:p>
          <a:p>
            <a:r>
              <a:rPr lang="fr-FR" sz="2800" dirty="0" smtClean="0"/>
              <a:t>portées par des flotteurs.</a:t>
            </a:r>
          </a:p>
          <a:p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14414" y="2428868"/>
            <a:ext cx="6786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Histoire des classifications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Généralités / Habitat  / Tissus d’animaux</a:t>
            </a:r>
            <a:endParaRPr lang="fr-FR" sz="2800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2143117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Zooxantelles</a:t>
            </a:r>
            <a:r>
              <a:rPr lang="fr-FR" sz="2800" dirty="0" smtClean="0"/>
              <a:t> </a:t>
            </a:r>
          </a:p>
          <a:p>
            <a:r>
              <a:rPr lang="fr-FR" sz="2800" dirty="0" smtClean="0"/>
              <a:t>Elles vivent dans les coraux par exemple</a:t>
            </a:r>
          </a:p>
          <a:p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28662" y="2857496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Nutrition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1500174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Nutrition</a:t>
            </a:r>
            <a:endParaRPr lang="fr-FR" sz="3200" dirty="0"/>
          </a:p>
        </p:txBody>
      </p:sp>
      <p:sp>
        <p:nvSpPr>
          <p:cNvPr id="11" name="Rectangle 10"/>
          <p:cNvSpPr/>
          <p:nvPr/>
        </p:nvSpPr>
        <p:spPr>
          <a:xfrm>
            <a:off x="857224" y="2143116"/>
            <a:ext cx="47965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Chaque cellule du thalle réalise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la photosynthèse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ainsi que la respiration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42910" y="2714620"/>
            <a:ext cx="7772400" cy="1143000"/>
          </a:xfrm>
        </p:spPr>
        <p:txBody>
          <a:bodyPr>
            <a:normAutofit/>
          </a:bodyPr>
          <a:lstStyle/>
          <a:p>
            <a:r>
              <a:rPr lang="fr-FR" sz="6000" dirty="0" smtClean="0"/>
              <a:t>Reproduction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</a:t>
            </a:r>
            <a:endParaRPr lang="fr-FR" sz="28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285720" y="2143116"/>
            <a:ext cx="735811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1/ Multiplication asexuée</a:t>
            </a:r>
          </a:p>
          <a:p>
            <a:pPr lvl="1">
              <a:buFont typeface="Wingdings" pitchFamily="2" charset="2"/>
              <a:buChar char="Ø"/>
            </a:pPr>
            <a:r>
              <a:rPr lang="fr-FR" sz="3200" dirty="0" smtClean="0"/>
              <a:t>	Multiplication végétative</a:t>
            </a:r>
          </a:p>
          <a:p>
            <a:r>
              <a:rPr lang="fr-FR" sz="2800" dirty="0" smtClean="0"/>
              <a:t>	Une partie du thalle se détache, se fixe 	et donne un autre individu (identique 	génétiquement)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 </a:t>
            </a:r>
            <a:r>
              <a:rPr lang="fr-FR" sz="3200" dirty="0" smtClean="0"/>
              <a:t>Production de spores</a:t>
            </a:r>
          </a:p>
          <a:p>
            <a:pPr lvl="1"/>
            <a:r>
              <a:rPr lang="fr-FR" sz="2800" dirty="0" smtClean="0"/>
              <a:t>	La spore donne directement un nouvel individu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</a:t>
            </a:r>
            <a:endParaRPr lang="fr-FR" sz="28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285720" y="2143116"/>
            <a:ext cx="82868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2/ Reproduction sexuée</a:t>
            </a:r>
          </a:p>
          <a:p>
            <a:r>
              <a:rPr lang="fr-FR" sz="2800" dirty="0" smtClean="0"/>
              <a:t>Fusion de gamètes male et femelle qui  donne un œuf (zygote)</a:t>
            </a:r>
          </a:p>
          <a:p>
            <a:r>
              <a:rPr lang="fr-FR" sz="2800" dirty="0" smtClean="0"/>
              <a:t>Les gamètes sont fabriquées par les  gamétophytes.</a:t>
            </a:r>
          </a:p>
          <a:p>
            <a:r>
              <a:rPr lang="fr-FR" sz="2800" dirty="0" smtClean="0"/>
              <a:t>Les gamétocystes sont des sacs contenant les gamètes </a:t>
            </a:r>
          </a:p>
          <a:p>
            <a:endParaRPr lang="fr-FR" sz="2800" dirty="0" smtClean="0"/>
          </a:p>
          <a:p>
            <a:r>
              <a:rPr lang="fr-FR" sz="2800" dirty="0" smtClean="0"/>
              <a:t>Exemple : acétabulaire </a:t>
            </a:r>
          </a:p>
          <a:p>
            <a:r>
              <a:rPr lang="fr-FR" sz="3200" dirty="0" smtClean="0"/>
              <a:t> </a:t>
            </a:r>
          </a:p>
          <a:p>
            <a:endParaRPr lang="fr-FR" sz="3200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eproaccetabulairef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0"/>
            <a:ext cx="7465996" cy="65224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72198" y="600076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Acétabulaire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</a:t>
            </a:r>
            <a:endParaRPr lang="fr-FR" sz="28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285720" y="2143116"/>
            <a:ext cx="735811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3/ Reproduction sexuée et asexuée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Dans beaucoup de cas il y a alternance entre gamètes et spores</a:t>
            </a:r>
          </a:p>
          <a:p>
            <a:r>
              <a:rPr lang="fr-FR" sz="2800" dirty="0" smtClean="0"/>
              <a:t>Exemple : le cycle de la laitue de mer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3200" dirty="0" smtClean="0"/>
              <a:t> </a:t>
            </a:r>
          </a:p>
          <a:p>
            <a:endParaRPr lang="fr-FR" sz="3200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eproductionlaitue de m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899270"/>
            <a:ext cx="6072230" cy="59587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357950" y="6027003"/>
            <a:ext cx="1285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Laitue de mer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</a:t>
            </a:r>
            <a:endParaRPr lang="fr-FR" sz="2800" dirty="0" smtClean="0"/>
          </a:p>
        </p:txBody>
      </p:sp>
      <p:pic>
        <p:nvPicPr>
          <p:cNvPr id="12" name="Picture 2" descr="trichleocarpa_fragilis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4342417"/>
            <a:ext cx="3357554" cy="2515583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285720" y="2143116"/>
            <a:ext cx="735811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3/ Reproduction sexuée et asexuée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 Dans beaucoup de cas il y a alternance entre gamètes et spore</a:t>
            </a:r>
          </a:p>
          <a:p>
            <a:r>
              <a:rPr lang="fr-FR" sz="2800" dirty="0" smtClean="0">
                <a:solidFill>
                  <a:schemeClr val="tx1">
                    <a:lumMod val="50000"/>
                  </a:schemeClr>
                </a:solidFill>
              </a:rPr>
              <a:t>Exemple : le cycle de la laitue de mer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Dans certains cas, le cycle de vie comprend 2 formes différentes :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/>
              <a:t>  le gamétophyte (la photo) 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/>
              <a:t>  et une forme filamenteuse </a:t>
            </a:r>
          </a:p>
          <a:p>
            <a:r>
              <a:rPr lang="fr-FR" sz="2800" dirty="0" smtClean="0"/>
              <a:t>microscopique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3200" dirty="0" smtClean="0"/>
              <a:t> </a:t>
            </a:r>
          </a:p>
          <a:p>
            <a:endParaRPr lang="fr-FR" sz="3200" dirty="0" smtClean="0"/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429124" y="6286520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Tricléocarpe</a:t>
            </a:r>
            <a:r>
              <a:rPr lang="fr-FR" sz="2400" dirty="0" smtClean="0"/>
              <a:t> fragile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7158" y="1428736"/>
            <a:ext cx="84249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Depuis l’antiquité les hommes ont classé les plantes.</a:t>
            </a:r>
          </a:p>
          <a:p>
            <a:r>
              <a:rPr lang="fr-FR" sz="2800" dirty="0" smtClean="0"/>
              <a:t>Cela était nécessaire :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plantes aromatiques 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plantes médicinales </a:t>
            </a:r>
          </a:p>
          <a:p>
            <a:endParaRPr lang="fr-FR" sz="2800" dirty="0" smtClean="0"/>
          </a:p>
          <a:p>
            <a:r>
              <a:rPr lang="fr-FR" sz="2800" dirty="0" smtClean="0"/>
              <a:t>La classification des animaux est venue beaucoup plus tard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318780" y="4870300"/>
            <a:ext cx="821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 a évoluée en fonction des progrès de la science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Reproduction</a:t>
            </a:r>
            <a:endParaRPr lang="fr-FR" sz="2800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285720" y="2143116"/>
            <a:ext cx="82868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4/ Formation de spores résistantes</a:t>
            </a:r>
          </a:p>
          <a:p>
            <a:r>
              <a:rPr lang="fr-FR" sz="2800" dirty="0" smtClean="0"/>
              <a:t>Quand les conditions sont défavorables, certaines cellules du thalle donnent des spores particulières qui  germeront  quand les conditions redeviendront favorables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3200" dirty="0" smtClean="0"/>
              <a:t> </a:t>
            </a:r>
          </a:p>
          <a:p>
            <a:endParaRPr lang="fr-FR" sz="3200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Autofit/>
          </a:bodyPr>
          <a:lstStyle/>
          <a:p>
            <a:r>
              <a:rPr lang="fr-FR" sz="6000" dirty="0" smtClean="0"/>
              <a:t>Classification et principales algues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50813" y="4371968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1116013" y="2787643"/>
            <a:ext cx="0" cy="280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0" y="4371968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2910" y="3530580"/>
            <a:ext cx="122397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Bichontes</a:t>
            </a:r>
            <a:endParaRPr lang="fr-FR" dirty="0"/>
          </a:p>
        </p:txBody>
      </p:sp>
      <p:pic>
        <p:nvPicPr>
          <p:cNvPr id="13" name="Image 12" descr="2flagellesretouch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2143116"/>
            <a:ext cx="1025464" cy="170408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71670" y="3429000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2 flagelles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572132" y="278605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Végétaux</a:t>
            </a:r>
            <a:endParaRPr lang="fr-FR" sz="2800" dirty="0"/>
          </a:p>
        </p:txBody>
      </p:sp>
      <p:pic>
        <p:nvPicPr>
          <p:cNvPr id="22" name="Picture 47" descr="alguephsy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6" descr="alguephsy"/>
          <p:cNvPicPr>
            <a:picLocks noChangeAspect="1" noChangeArrowheads="1"/>
          </p:cNvPicPr>
          <p:nvPr/>
        </p:nvPicPr>
        <p:blipFill>
          <a:blip r:embed="rId4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000496" y="1714488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gamètes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0813" y="4371968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116013" y="2787643"/>
            <a:ext cx="0" cy="280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835150" y="2428868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verte</a:t>
            </a:r>
            <a:endParaRPr lang="en-GB" sz="1500" dirty="0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3203575" y="3074981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4065588" y="2860668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067175" y="2860668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659563" y="271461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</a:t>
            </a:r>
            <a:r>
              <a:rPr lang="en-GB" dirty="0" err="1"/>
              <a:t>vertes</a:t>
            </a:r>
            <a:endParaRPr lang="en-GB" dirty="0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V="1">
            <a:off x="1116013" y="2787643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9" name="Picture 24" descr="Abrpictogramme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2644768"/>
            <a:ext cx="3889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0" y="4371968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003800" y="27146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1979613" y="2859081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3214678" y="2449486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7" name="Picture 47" descr="alguephsy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6" descr="alguephsy"/>
          <p:cNvPicPr>
            <a:picLocks noChangeAspect="1" noChangeArrowheads="1"/>
          </p:cNvPicPr>
          <p:nvPr/>
        </p:nvPicPr>
        <p:blipFill>
          <a:blip r:embed="rId4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ZoneTexte 4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50" name="ZoneTexte 49"/>
          <p:cNvSpPr txBox="1"/>
          <p:nvPr/>
        </p:nvSpPr>
        <p:spPr>
          <a:xfrm>
            <a:off x="214282" y="6215082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Plus ancien fossile connu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5143504" y="328612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143504" y="614364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214942" y="2857496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10 m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5286380" y="5715016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100 m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6000760" y="1857364"/>
            <a:ext cx="2857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La chlorophylle capte la lumière jusqu’à 10 m.</a:t>
            </a:r>
          </a:p>
        </p:txBody>
      </p:sp>
      <p:pic>
        <p:nvPicPr>
          <p:cNvPr id="10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pic>
        <p:nvPicPr>
          <p:cNvPr id="15" name="Image 14" descr="spectrelumieredernie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5010"/>
            <a:ext cx="5143504" cy="4842990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 rot="5400000">
            <a:off x="4536281" y="2964653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La </a:t>
            </a:r>
            <a:r>
              <a:rPr lang="fr-FR" sz="3200" dirty="0" err="1" smtClean="0"/>
              <a:t>chlorophyle</a:t>
            </a:r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pic>
        <p:nvPicPr>
          <p:cNvPr id="74754" name="Picture 2" descr="codium_bursa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613998" cy="421481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643570" y="2643182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Béret basque </a:t>
            </a:r>
          </a:p>
          <a:p>
            <a:r>
              <a:rPr lang="fr-FR" sz="2800" i="1" dirty="0" err="1" smtClean="0"/>
              <a:t>Codium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bursa</a:t>
            </a:r>
            <a:r>
              <a:rPr lang="fr-FR" sz="2800" i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Monnaie de Poséidon</a:t>
            </a:r>
          </a:p>
          <a:p>
            <a:r>
              <a:rPr lang="fr-FR" sz="2800" i="1" dirty="0" err="1" smtClean="0"/>
              <a:t>Halimeda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tuna</a:t>
            </a:r>
            <a:endParaRPr lang="fr-FR" sz="2800" i="1" dirty="0" smtClean="0"/>
          </a:p>
        </p:txBody>
      </p:sp>
      <p:pic>
        <p:nvPicPr>
          <p:cNvPr id="77826" name="Picture 2" descr="halimeda_tuna-1f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14620"/>
            <a:ext cx="5518845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Codium</a:t>
            </a:r>
            <a:r>
              <a:rPr lang="fr-FR" sz="2800" dirty="0" smtClean="0"/>
              <a:t> fragile</a:t>
            </a:r>
          </a:p>
          <a:p>
            <a:r>
              <a:rPr lang="fr-FR" sz="2800" i="1" dirty="0" err="1" smtClean="0"/>
              <a:t>Codium</a:t>
            </a:r>
            <a:r>
              <a:rPr lang="fr-FR" sz="2800" i="1" dirty="0" smtClean="0"/>
              <a:t> fragile</a:t>
            </a:r>
          </a:p>
        </p:txBody>
      </p:sp>
      <p:pic>
        <p:nvPicPr>
          <p:cNvPr id="83970" name="Picture 2" descr="codium_fragile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714620"/>
            <a:ext cx="5572131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5572132" y="2643182"/>
            <a:ext cx="33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Acétabulaire</a:t>
            </a:r>
          </a:p>
          <a:p>
            <a:r>
              <a:rPr lang="fr-FR" sz="2800" i="1" dirty="0" err="1" smtClean="0"/>
              <a:t>Acetabularia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acetabulum</a:t>
            </a:r>
            <a:endParaRPr lang="fr-FR" sz="2800" i="1" dirty="0" smtClean="0"/>
          </a:p>
        </p:txBody>
      </p:sp>
      <p:pic>
        <p:nvPicPr>
          <p:cNvPr id="29698" name="Picture 2" descr="Acetabularia-acetabulum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643182"/>
            <a:ext cx="5613998" cy="421481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572132" y="5500703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seule cellule</a:t>
            </a:r>
          </a:p>
          <a:p>
            <a:r>
              <a:rPr lang="fr-FR" sz="2400" dirty="0" smtClean="0"/>
              <a:t>Le chapeau contient les organes reproducteurs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Laitue de mer</a:t>
            </a:r>
          </a:p>
          <a:p>
            <a:r>
              <a:rPr lang="fr-FR" sz="2800" i="1" dirty="0" err="1" smtClean="0"/>
              <a:t>Ulva</a:t>
            </a:r>
            <a:r>
              <a:rPr lang="fr-FR" sz="2800" i="1" dirty="0" smtClean="0"/>
              <a:t> lactuca</a:t>
            </a:r>
          </a:p>
        </p:txBody>
      </p:sp>
      <p:pic>
        <p:nvPicPr>
          <p:cNvPr id="28674" name="Picture 2" descr="ulva-lactuca-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76139"/>
            <a:ext cx="5572132" cy="4281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681"/>
            <a:ext cx="54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Linné, Suédois, est le père de la classification dite classique</a:t>
            </a:r>
          </a:p>
          <a:p>
            <a:endParaRPr lang="fr-FR" sz="2800" dirty="0" smtClean="0"/>
          </a:p>
          <a:p>
            <a:r>
              <a:rPr lang="fr-FR" sz="2800" dirty="0" smtClean="0"/>
              <a:t>Il pensait que les espèces végétales et animales avaient été créés par Dieu et ne s’étaient  pas transformées au cours du temps. (théorie du fixisme)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8596" y="4429132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Il a classé les espèces  selon des critères morphologiques.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6588224" y="393305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1702-1778</a:t>
            </a:r>
            <a:endParaRPr lang="fr-FR" sz="2400" dirty="0"/>
          </a:p>
        </p:txBody>
      </p:sp>
      <p:pic>
        <p:nvPicPr>
          <p:cNvPr id="244740" name="Picture 4" descr="Carl von Linné (1707-177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692696"/>
            <a:ext cx="2381250" cy="3248025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28596" y="5286388"/>
            <a:ext cx="8429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Il a utilisé le latin qui était considéré comme une langue  noble</a:t>
            </a:r>
          </a:p>
          <a:p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Udotée</a:t>
            </a:r>
            <a:endParaRPr lang="fr-FR" sz="2800" dirty="0" smtClean="0"/>
          </a:p>
          <a:p>
            <a:r>
              <a:rPr lang="fr-FR" sz="2800" i="1" dirty="0" err="1" smtClean="0"/>
              <a:t>Udotea</a:t>
            </a:r>
            <a:r>
              <a:rPr lang="fr-FR" sz="2800" i="1" dirty="0" smtClean="0"/>
              <a:t>  </a:t>
            </a:r>
            <a:r>
              <a:rPr lang="fr-FR" sz="2800" i="1" dirty="0" err="1" smtClean="0"/>
              <a:t>petiolata</a:t>
            </a:r>
            <a:endParaRPr lang="fr-FR" sz="2800" i="1" dirty="0" smtClean="0"/>
          </a:p>
        </p:txBody>
      </p:sp>
      <p:pic>
        <p:nvPicPr>
          <p:cNvPr id="84994" name="Picture 2" descr="Flabellia_petiolata-sl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20981"/>
            <a:ext cx="5572132" cy="4237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Codium</a:t>
            </a:r>
            <a:r>
              <a:rPr lang="fr-FR" sz="2800" dirty="0" smtClean="0"/>
              <a:t> étalé</a:t>
            </a:r>
          </a:p>
          <a:p>
            <a:r>
              <a:rPr lang="fr-FR" sz="2800" i="1" dirty="0" err="1" smtClean="0"/>
              <a:t>Codium</a:t>
            </a:r>
            <a:r>
              <a:rPr lang="fr-FR" sz="2800" i="1" dirty="0" smtClean="0"/>
              <a:t>  </a:t>
            </a:r>
            <a:r>
              <a:rPr lang="fr-FR" sz="2800" i="1" dirty="0" err="1" smtClean="0"/>
              <a:t>effusum</a:t>
            </a:r>
            <a:endParaRPr lang="fr-FR" sz="2800" i="1" dirty="0" smtClean="0"/>
          </a:p>
        </p:txBody>
      </p:sp>
      <p:pic>
        <p:nvPicPr>
          <p:cNvPr id="86018" name="Picture 2" descr="codium_effusum-f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613998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Caulerpe à feuille d’If</a:t>
            </a:r>
          </a:p>
          <a:p>
            <a:r>
              <a:rPr lang="fr-FR" sz="2800" i="1" dirty="0" err="1" smtClean="0"/>
              <a:t>Caulerpa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taxifolia</a:t>
            </a:r>
            <a:endParaRPr lang="fr-FR" sz="2800" i="1" dirty="0" smtClean="0"/>
          </a:p>
        </p:txBody>
      </p:sp>
      <p:pic>
        <p:nvPicPr>
          <p:cNvPr id="87042" name="Picture 2" descr="https://doriscdn.ffessm.fr/var/doris/storage/images/images/champs-25868/219953-1-fre-FR/caulerpa_taxifolia-aps5111_image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71750"/>
            <a:ext cx="5572132" cy="428625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643570" y="5657671"/>
            <a:ext cx="350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Espèce introduite</a:t>
            </a:r>
          </a:p>
          <a:p>
            <a:r>
              <a:rPr lang="fr-FR" sz="2400" dirty="0" smtClean="0"/>
              <a:t>Monaco (1984)</a:t>
            </a:r>
          </a:p>
          <a:p>
            <a:r>
              <a:rPr lang="fr-FR" sz="2400" dirty="0" smtClean="0"/>
              <a:t>Reproduction asexuée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Caulerpe </a:t>
            </a:r>
            <a:r>
              <a:rPr lang="fr-FR" sz="2800" dirty="0" err="1" smtClean="0"/>
              <a:t>cylindracée</a:t>
            </a:r>
            <a:endParaRPr lang="fr-FR" sz="2800" dirty="0" smtClean="0"/>
          </a:p>
          <a:p>
            <a:r>
              <a:rPr lang="fr-FR" sz="2800" i="1" dirty="0" err="1" smtClean="0"/>
              <a:t>Caulerpa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cylindracée</a:t>
            </a:r>
            <a:endParaRPr lang="fr-FR" sz="2800" i="1" dirty="0" smtClean="0"/>
          </a:p>
        </p:txBody>
      </p:sp>
      <p:pic>
        <p:nvPicPr>
          <p:cNvPr id="88066" name="Picture 2" descr="caulerpa_cylindracea-vl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572132" cy="421481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643570" y="6027003"/>
            <a:ext cx="350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Espèce introduite</a:t>
            </a:r>
          </a:p>
          <a:p>
            <a:r>
              <a:rPr lang="fr-FR" sz="2400" dirty="0" smtClean="0"/>
              <a:t>Reproduction sexuée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vertes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vertes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Palmophylle</a:t>
            </a:r>
            <a:endParaRPr lang="fr-FR" sz="2800" dirty="0" smtClean="0"/>
          </a:p>
          <a:p>
            <a:r>
              <a:rPr lang="fr-FR" sz="2800" i="1" dirty="0" err="1" smtClean="0"/>
              <a:t>Palmophyllum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crassum</a:t>
            </a:r>
            <a:endParaRPr lang="fr-FR" sz="2800" i="1" dirty="0" smtClean="0"/>
          </a:p>
        </p:txBody>
      </p:sp>
      <p:pic>
        <p:nvPicPr>
          <p:cNvPr id="89090" name="Picture 2" descr="palmophyllum_crassum-5v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572132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0813" y="4371968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116013" y="2787643"/>
            <a:ext cx="0" cy="280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36632" y="4235437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835150" y="2428868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verte</a:t>
            </a:r>
            <a:endParaRPr lang="en-GB" sz="1500" dirty="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214678" y="3806808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3203575" y="3074981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3203575" y="3795706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4065588" y="2860668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067175" y="2860668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657975" y="3576631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659563" y="271461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</a:t>
            </a:r>
            <a:r>
              <a:rPr lang="en-GB" dirty="0" err="1"/>
              <a:t>vertes</a:t>
            </a:r>
            <a:endParaRPr lang="en-GB" dirty="0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V="1">
            <a:off x="1116013" y="2787643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9" name="Picture 24" descr="Abrpictogramme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2644768"/>
            <a:ext cx="3889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5" descr="Abrpictogramme1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913" y="3076568"/>
            <a:ext cx="2143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0" y="4371968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003800" y="27146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2000232" y="4306874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-700 Ma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1979613" y="2859081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3214678" y="2449486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3214678" y="4021122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7" name="Picture 47" descr="alguephsy"/>
          <p:cNvPicPr>
            <a:picLocks noChangeAspect="1" noChangeArrowheads="1"/>
          </p:cNvPicPr>
          <p:nvPr/>
        </p:nvPicPr>
        <p:blipFill>
          <a:blip r:embed="rId4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6" descr="alguephsy"/>
          <p:cNvPicPr>
            <a:picLocks noChangeAspect="1" noChangeArrowheads="1"/>
          </p:cNvPicPr>
          <p:nvPr/>
        </p:nvPicPr>
        <p:blipFill>
          <a:blip r:embed="rId5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ZoneTexte 4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brunes</a:t>
            </a:r>
          </a:p>
          <a:p>
            <a:pPr algn="ctr"/>
            <a:endParaRPr lang="fr-FR" sz="3600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785918" y="385762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brune</a:t>
            </a:r>
            <a:endParaRPr lang="en-GB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4" grpId="0"/>
      <p:bldP spid="35" grpId="0"/>
      <p:bldP spid="42" grpId="0" animBg="1"/>
      <p:bldP spid="5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brunes</a:t>
            </a:r>
          </a:p>
          <a:p>
            <a:pPr algn="ctr"/>
            <a:endParaRPr lang="fr-FR" sz="3600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5143504" y="328612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143504" y="614364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214942" y="2857496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10 m</a:t>
            </a:r>
            <a:endParaRPr lang="fr-FR" sz="2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286380" y="5715016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100 m</a:t>
            </a:r>
            <a:endParaRPr lang="fr-FR" sz="2000" dirty="0"/>
          </a:p>
        </p:txBody>
      </p:sp>
      <p:pic>
        <p:nvPicPr>
          <p:cNvPr id="19" name="Image 18" descr="spectrelumieredernie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5010"/>
            <a:ext cx="5143504" cy="484299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929322" y="3429000"/>
            <a:ext cx="3000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Un pigment brun permet de capter la lumière entre 0 et 20 m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la lumière</a:t>
            </a:r>
            <a:endParaRPr lang="fr-FR" sz="2800" dirty="0" smtClean="0"/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4608513" y="4821247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brunes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Padine</a:t>
            </a:r>
          </a:p>
          <a:p>
            <a:r>
              <a:rPr lang="fr-FR" sz="2800" i="1" dirty="0" err="1" smtClean="0"/>
              <a:t>Padina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pavonica</a:t>
            </a:r>
            <a:endParaRPr lang="fr-FR" sz="2800" i="1" dirty="0" smtClean="0"/>
          </a:p>
        </p:txBody>
      </p:sp>
      <p:pic>
        <p:nvPicPr>
          <p:cNvPr id="90114" name="Picture 2" descr="padina_pavonica-jfp-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67347"/>
            <a:ext cx="5572132" cy="4290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brunes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Cystoseire</a:t>
            </a:r>
            <a:r>
              <a:rPr lang="fr-FR" sz="2800" dirty="0" smtClean="0"/>
              <a:t> </a:t>
            </a:r>
            <a:r>
              <a:rPr lang="fr-FR" sz="2800" dirty="0" err="1" smtClean="0"/>
              <a:t>applatie</a:t>
            </a:r>
            <a:endParaRPr lang="fr-FR" sz="2800" dirty="0" smtClean="0"/>
          </a:p>
          <a:p>
            <a:r>
              <a:rPr lang="fr-FR" sz="2800" i="1" dirty="0" err="1" smtClean="0"/>
              <a:t>Cystoseira</a:t>
            </a:r>
            <a:r>
              <a:rPr lang="fr-FR" sz="2800" i="1" dirty="0" smtClean="0"/>
              <a:t> compressa</a:t>
            </a:r>
          </a:p>
        </p:txBody>
      </p:sp>
      <p:pic>
        <p:nvPicPr>
          <p:cNvPr id="64514" name="Picture 2" descr="https://doriscdn.ffessm.fr/var/doris/storage/images/images/cystoseira_compressa-cw6/316329-1-fre-FR/cystoseira_compressa-cw6_image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71745"/>
            <a:ext cx="5572132" cy="4286256"/>
          </a:xfrm>
          <a:prstGeom prst="rect">
            <a:avLst/>
          </a:prstGeom>
          <a:noFill/>
        </p:spPr>
      </p:pic>
      <p:cxnSp>
        <p:nvCxnSpPr>
          <p:cNvPr id="9" name="Connecteur droit 8"/>
          <p:cNvCxnSpPr/>
          <p:nvPr/>
        </p:nvCxnSpPr>
        <p:spPr>
          <a:xfrm rot="5400000">
            <a:off x="4929190" y="3000372"/>
            <a:ext cx="12858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rot="10800000">
            <a:off x="4429124" y="2571744"/>
            <a:ext cx="12858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brunes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Dictyote</a:t>
            </a:r>
            <a:endParaRPr lang="fr-FR" sz="2800" dirty="0" smtClean="0"/>
          </a:p>
          <a:p>
            <a:r>
              <a:rPr lang="fr-FR" sz="2800" i="1" dirty="0" err="1" smtClean="0"/>
              <a:t>Dictyota</a:t>
            </a:r>
            <a:r>
              <a:rPr lang="fr-FR" sz="2800" i="1" dirty="0" smtClean="0"/>
              <a:t>  </a:t>
            </a:r>
            <a:r>
              <a:rPr lang="fr-FR" sz="2800" i="1" dirty="0" err="1" smtClean="0"/>
              <a:t>dichotoma</a:t>
            </a:r>
            <a:endParaRPr lang="fr-FR" sz="2800" i="1" dirty="0" smtClean="0"/>
          </a:p>
        </p:txBody>
      </p:sp>
      <p:pic>
        <p:nvPicPr>
          <p:cNvPr id="91138" name="Picture 2" descr="https://doriscdn.ffessm.fr/var/doris/storage/images/images/ramifications-bien-visibles-19278/167233-1-fre-FR/dictyota_dichotoma-db011_image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71750"/>
            <a:ext cx="5572132" cy="4286250"/>
          </a:xfrm>
          <a:prstGeom prst="rect">
            <a:avLst/>
          </a:prstGeom>
          <a:noFill/>
        </p:spPr>
      </p:pic>
      <p:cxnSp>
        <p:nvCxnSpPr>
          <p:cNvPr id="10" name="Connecteur droit 9"/>
          <p:cNvCxnSpPr/>
          <p:nvPr/>
        </p:nvCxnSpPr>
        <p:spPr>
          <a:xfrm rot="5400000">
            <a:off x="4929190" y="3000372"/>
            <a:ext cx="12858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10800000">
            <a:off x="4429124" y="2571744"/>
            <a:ext cx="12858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71472" y="285728"/>
            <a:ext cx="80724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Il a établi 7 échelons dans la  classification. </a:t>
            </a:r>
          </a:p>
          <a:p>
            <a:r>
              <a:rPr lang="fr-FR" sz="2800" dirty="0" smtClean="0"/>
              <a:t>7 est un nombre parfait selon la bible.</a:t>
            </a:r>
          </a:p>
          <a:p>
            <a:endParaRPr lang="fr-FR" sz="2800" dirty="0" smtClean="0"/>
          </a:p>
          <a:p>
            <a:r>
              <a:rPr lang="fr-FR" sz="2800" dirty="0" smtClean="0"/>
              <a:t>Pour le poulpe</a:t>
            </a:r>
          </a:p>
          <a:p>
            <a:r>
              <a:rPr lang="fr-FR" sz="2800" dirty="0" smtClean="0"/>
              <a:t>Règne		            : Animal</a:t>
            </a:r>
          </a:p>
          <a:p>
            <a:r>
              <a:rPr lang="fr-FR" sz="2800" dirty="0" smtClean="0"/>
              <a:t>Embranchement 	: Mollusques	</a:t>
            </a:r>
          </a:p>
          <a:p>
            <a:r>
              <a:rPr lang="fr-FR" sz="2800" dirty="0" smtClean="0"/>
              <a:t>Classe 		: Céphalopodes</a:t>
            </a:r>
          </a:p>
          <a:p>
            <a:r>
              <a:rPr lang="fr-FR" sz="2800" dirty="0" smtClean="0"/>
              <a:t>Ordre			: Octopodes</a:t>
            </a:r>
          </a:p>
          <a:p>
            <a:r>
              <a:rPr lang="fr-FR" sz="2800" dirty="0" smtClean="0"/>
              <a:t>Famille		: </a:t>
            </a:r>
            <a:r>
              <a:rPr lang="fr-FR" sz="2800" dirty="0" err="1" smtClean="0"/>
              <a:t>Octopodidés</a:t>
            </a:r>
            <a:endParaRPr lang="fr-FR" sz="2800" dirty="0" smtClean="0"/>
          </a:p>
          <a:p>
            <a:r>
              <a:rPr lang="fr-FR" sz="2800" dirty="0" smtClean="0"/>
              <a:t>Genre 		: </a:t>
            </a:r>
            <a:r>
              <a:rPr lang="fr-FR" sz="2800" dirty="0" err="1" smtClean="0"/>
              <a:t>Octopus</a:t>
            </a:r>
            <a:endParaRPr lang="fr-FR" sz="2800" dirty="0" smtClean="0"/>
          </a:p>
          <a:p>
            <a:r>
              <a:rPr lang="fr-FR" sz="2800" dirty="0" smtClean="0"/>
              <a:t>Spécification	: </a:t>
            </a:r>
            <a:r>
              <a:rPr lang="fr-FR" sz="2800" dirty="0" err="1" smtClean="0"/>
              <a:t>vulgaris</a:t>
            </a:r>
            <a:endParaRPr lang="fr-FR" sz="2800" dirty="0" smtClean="0"/>
          </a:p>
          <a:p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4" name="Accolade fermante 3"/>
          <p:cNvSpPr/>
          <p:nvPr/>
        </p:nvSpPr>
        <p:spPr>
          <a:xfrm>
            <a:off x="5357818" y="4357694"/>
            <a:ext cx="360040" cy="64807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796136" y="4357694"/>
            <a:ext cx="334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 smtClean="0"/>
              <a:t>Octopus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vulgaris</a:t>
            </a:r>
            <a:endParaRPr lang="fr-FR" sz="32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6429388" y="2143116"/>
            <a:ext cx="164307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Binôme désignant l’’espèce</a:t>
            </a:r>
            <a:endParaRPr lang="fr-FR" sz="2800" dirty="0"/>
          </a:p>
        </p:txBody>
      </p:sp>
      <p:sp>
        <p:nvSpPr>
          <p:cNvPr id="7" name="Flèche vers le bas 6"/>
          <p:cNvSpPr/>
          <p:nvPr/>
        </p:nvSpPr>
        <p:spPr>
          <a:xfrm>
            <a:off x="7000892" y="3714752"/>
            <a:ext cx="500066" cy="71438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71472" y="5373216"/>
            <a:ext cx="824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Il répartit les êtres vivants en deux 2 règnes</a:t>
            </a:r>
          </a:p>
          <a:p>
            <a:r>
              <a:rPr lang="fr-FR" sz="2800" dirty="0" smtClean="0"/>
              <a:t>Végétal	</a:t>
            </a:r>
          </a:p>
          <a:p>
            <a:r>
              <a:rPr lang="fr-FR" sz="2800" dirty="0" smtClean="0"/>
              <a:t>Animal 	 	</a:t>
            </a:r>
          </a:p>
          <a:p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brunes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brunes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3214678" y="2643182"/>
            <a:ext cx="5715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Sargasse commune</a:t>
            </a:r>
          </a:p>
          <a:p>
            <a:r>
              <a:rPr lang="fr-FR" sz="2800" i="1" dirty="0" err="1" smtClean="0"/>
              <a:t>Sargassum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vulgare</a:t>
            </a:r>
            <a:endParaRPr lang="fr-FR" sz="2800" i="1" dirty="0" smtClean="0"/>
          </a:p>
        </p:txBody>
      </p:sp>
      <p:pic>
        <p:nvPicPr>
          <p:cNvPr id="93186" name="Picture 2" descr="https://doriscdn.ffessm.fr/var/doris/storage/images/images/photo-8385-23783/203273-1-fre-FR/sargassum_vulgare-fa11_image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27968"/>
            <a:ext cx="3143239" cy="4230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0813" y="4371968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116013" y="2787643"/>
            <a:ext cx="0" cy="280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36632" y="4235437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835150" y="2428868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verte</a:t>
            </a:r>
            <a:endParaRPr lang="en-GB" sz="1500" dirty="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214678" y="3806808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3203575" y="3074981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3203575" y="3795706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4065588" y="2860668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067175" y="2860668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657975" y="3576631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659563" y="271461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</a:t>
            </a:r>
            <a:r>
              <a:rPr lang="en-GB" dirty="0" err="1"/>
              <a:t>vertes</a:t>
            </a:r>
            <a:endParaRPr lang="en-GB" dirty="0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V="1">
            <a:off x="1116013" y="2787643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9" name="Picture 24" descr="Abrpictogramme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2644768"/>
            <a:ext cx="3889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5" descr="Abrpictogramme1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913" y="3076568"/>
            <a:ext cx="2143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0" y="4371968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003800" y="27146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2000232" y="4306874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-700 Ma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1979613" y="2859081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3214678" y="2449486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3214678" y="4021122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7" name="Picture 47" descr="alguephsy"/>
          <p:cNvPicPr>
            <a:picLocks noChangeAspect="1" noChangeArrowheads="1"/>
          </p:cNvPicPr>
          <p:nvPr/>
        </p:nvPicPr>
        <p:blipFill>
          <a:blip r:embed="rId4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6" descr="alguephsy"/>
          <p:cNvPicPr>
            <a:picLocks noChangeAspect="1" noChangeArrowheads="1"/>
          </p:cNvPicPr>
          <p:nvPr/>
        </p:nvPicPr>
        <p:blipFill>
          <a:blip r:embed="rId5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ZoneTexte 4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brunes</a:t>
            </a:r>
          </a:p>
          <a:p>
            <a:pPr algn="ctr"/>
            <a:endParaRPr lang="fr-FR" sz="3600" dirty="0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785918" y="385762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brune</a:t>
            </a:r>
            <a:endParaRPr lang="en-GB" sz="1500" dirty="0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657975" y="4011606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Diatomées</a:t>
            </a:r>
            <a:endParaRPr lang="en-GB" dirty="0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3214678" y="4235436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85720" y="1500175"/>
            <a:ext cx="7643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pélagiques</a:t>
            </a:r>
          </a:p>
          <a:p>
            <a:r>
              <a:rPr lang="fr-FR" sz="3200" dirty="0" smtClean="0"/>
              <a:t>Diatomées</a:t>
            </a:r>
          </a:p>
          <a:p>
            <a:r>
              <a:rPr lang="fr-FR" sz="2800" dirty="0" smtClean="0"/>
              <a:t>Représentent 40 % de la production primaire</a:t>
            </a:r>
          </a:p>
          <a:p>
            <a:r>
              <a:rPr lang="fr-FR" sz="2800" dirty="0" smtClean="0"/>
              <a:t>Elles possèdent une coquille siliceuse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brunes</a:t>
            </a:r>
          </a:p>
          <a:p>
            <a:pPr algn="ctr"/>
            <a:endParaRPr lang="fr-FR" sz="3600" dirty="0"/>
          </a:p>
        </p:txBody>
      </p:sp>
      <p:pic>
        <p:nvPicPr>
          <p:cNvPr id="11" name="Picture 2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6476" y="3357562"/>
            <a:ext cx="4557524" cy="3000372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57158" y="614364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350 millions d’années</a:t>
            </a:r>
            <a:endParaRPr lang="fr-F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857628"/>
            <a:ext cx="9525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142844" y="4286256"/>
            <a:ext cx="192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coquille siliceuse</a:t>
            </a:r>
            <a:endParaRPr lang="fr-FR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4572000" y="635795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Diatomées marines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500166" y="5429264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2 microns à 0,5 mm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0813" y="4371968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116013" y="2787643"/>
            <a:ext cx="0" cy="280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36632" y="4235437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835150" y="2428868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verte</a:t>
            </a:r>
            <a:endParaRPr lang="en-GB" sz="1500" dirty="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214678" y="3806808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3203575" y="3074981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3203575" y="3795706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4065588" y="2860668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067175" y="2860668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657975" y="3576631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659563" y="271461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</a:t>
            </a:r>
            <a:r>
              <a:rPr lang="en-GB" dirty="0" err="1"/>
              <a:t>vertes</a:t>
            </a:r>
            <a:endParaRPr lang="en-GB" dirty="0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V="1">
            <a:off x="1116013" y="2787643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9" name="Picture 24" descr="Abrpictogramme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2644768"/>
            <a:ext cx="3889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5" descr="Abrpictogramme1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913" y="3076568"/>
            <a:ext cx="2143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0" y="4371968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003800" y="27146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2000232" y="4306874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-700 Ma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1979613" y="2859081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3214678" y="2449486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3214678" y="4021122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7" name="Picture 47" descr="alguephsy"/>
          <p:cNvPicPr>
            <a:picLocks noChangeAspect="1" noChangeArrowheads="1"/>
          </p:cNvPicPr>
          <p:nvPr/>
        </p:nvPicPr>
        <p:blipFill>
          <a:blip r:embed="rId4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6" descr="alguephsy"/>
          <p:cNvPicPr>
            <a:picLocks noChangeAspect="1" noChangeArrowheads="1"/>
          </p:cNvPicPr>
          <p:nvPr/>
        </p:nvPicPr>
        <p:blipFill>
          <a:blip r:embed="rId5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ZoneTexte 4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brunes</a:t>
            </a:r>
          </a:p>
          <a:p>
            <a:pPr algn="ctr"/>
            <a:endParaRPr lang="fr-FR" sz="3600" dirty="0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785918" y="385762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brune</a:t>
            </a:r>
            <a:endParaRPr lang="en-GB" sz="1500" dirty="0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657975" y="4011606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Diatomées</a:t>
            </a:r>
            <a:endParaRPr lang="en-GB" dirty="0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3214678" y="4235436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3214678" y="4664064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6643702" y="4449750"/>
            <a:ext cx="150019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symbiotiques</a:t>
            </a:r>
            <a:endParaRPr lang="fr-FR" sz="28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285720" y="2143116"/>
            <a:ext cx="8858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Algues unicellulaires : </a:t>
            </a:r>
            <a:r>
              <a:rPr lang="fr-FR" sz="2800" dirty="0" err="1" smtClean="0"/>
              <a:t>zooxantelles</a:t>
            </a:r>
            <a:endParaRPr lang="fr-FR" sz="2800" dirty="0" smtClean="0"/>
          </a:p>
          <a:p>
            <a:r>
              <a:rPr lang="fr-FR" sz="2800" dirty="0" smtClean="0"/>
              <a:t>Elles vivent dans les tissus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des coraux, mais aussi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de certains autres animaux</a:t>
            </a:r>
          </a:p>
          <a:p>
            <a:r>
              <a:rPr lang="fr-FR" sz="2800" dirty="0" smtClean="0"/>
              <a:t>(l’éponge pierre, l’anémone </a:t>
            </a:r>
          </a:p>
          <a:p>
            <a:r>
              <a:rPr lang="fr-FR" sz="2800" dirty="0" smtClean="0"/>
              <a:t>verte ) </a:t>
            </a:r>
            <a:r>
              <a:rPr lang="fr-FR" sz="2800" dirty="0" err="1" smtClean="0"/>
              <a:t>etc</a:t>
            </a:r>
            <a:endParaRPr lang="fr-FR" sz="28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brunes</a:t>
            </a:r>
          </a:p>
          <a:p>
            <a:pPr algn="ctr"/>
            <a:endParaRPr lang="fr-FR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5720" y="5214950"/>
            <a:ext cx="8858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Elles apportent à leurs hôtes des produits de la photosynthèse </a:t>
            </a:r>
          </a:p>
          <a:p>
            <a:r>
              <a:rPr lang="fr-FR" sz="2800" dirty="0" smtClean="0"/>
              <a:t>Symbiose</a:t>
            </a:r>
            <a:endParaRPr lang="fr-FR" sz="2800" dirty="0"/>
          </a:p>
        </p:txBody>
      </p:sp>
      <p:pic>
        <p:nvPicPr>
          <p:cNvPr id="87042" name="Picture 2" descr="petrosia_ficiformis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4898" y="2786058"/>
            <a:ext cx="375338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50813" y="4371968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116013" y="2787643"/>
            <a:ext cx="0" cy="280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136632" y="4235437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835150" y="2428868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verte</a:t>
            </a:r>
            <a:endParaRPr lang="en-GB" sz="1500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3214678" y="3806808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3203575" y="3074981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203575" y="3795706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4065588" y="2860668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4067175" y="2860668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657975" y="3576631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659563" y="271461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</a:t>
            </a:r>
            <a:r>
              <a:rPr lang="en-GB" dirty="0" err="1"/>
              <a:t>vertes</a:t>
            </a:r>
            <a:endParaRPr lang="en-GB" dirty="0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 flipV="1">
            <a:off x="1116013" y="2787643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6" name="Picture 24" descr="Abrpictogramme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2644768"/>
            <a:ext cx="3889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5" descr="Abrpictogramme1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913" y="3076568"/>
            <a:ext cx="2143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0" y="4371968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5003800" y="27146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2000232" y="4306874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-700 Ma</a:t>
            </a: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1979613" y="2859081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3214678" y="2449486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3214678" y="4021122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4" name="Picture 47" descr="alguephsy"/>
          <p:cNvPicPr>
            <a:picLocks noChangeAspect="1" noChangeArrowheads="1"/>
          </p:cNvPicPr>
          <p:nvPr/>
        </p:nvPicPr>
        <p:blipFill>
          <a:blip r:embed="rId4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6" descr="alguephsy"/>
          <p:cNvPicPr>
            <a:picLocks noChangeAspect="1" noChangeArrowheads="1"/>
          </p:cNvPicPr>
          <p:nvPr/>
        </p:nvPicPr>
        <p:blipFill>
          <a:blip r:embed="rId5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25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rouges</a:t>
            </a:r>
          </a:p>
          <a:p>
            <a:pPr algn="ctr"/>
            <a:endParaRPr lang="fr-FR" sz="3600" dirty="0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785918" y="3857628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brune</a:t>
            </a:r>
            <a:endParaRPr lang="en-GB" sz="1500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6657975" y="4011606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Diatomées</a:t>
            </a:r>
            <a:endParaRPr lang="en-GB" dirty="0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3214678" y="4235436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3214678" y="4664064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6643702" y="4449750"/>
            <a:ext cx="150019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3203575" y="2428868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6659563" y="2284406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rouges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5003800" y="22828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-590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5143504" y="328612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143504" y="614364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214942" y="2857496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10 m</a:t>
            </a:r>
            <a:endParaRPr lang="fr-FR" sz="2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286380" y="5715016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100 m</a:t>
            </a:r>
            <a:endParaRPr lang="fr-FR" sz="2000" dirty="0"/>
          </a:p>
        </p:txBody>
      </p:sp>
      <p:pic>
        <p:nvPicPr>
          <p:cNvPr id="19" name="Image 18" descr="spectrelumieredernie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5010"/>
            <a:ext cx="5143504" cy="48429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00760" y="4429132"/>
            <a:ext cx="3143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Un pigment rouge permet  de capter la lumière encore plus profondément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85720" y="1500175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la lumière</a:t>
            </a:r>
            <a:endParaRPr lang="fr-FR" sz="2800" dirty="0" smtClean="0"/>
          </a:p>
        </p:txBody>
      </p:sp>
      <p:cxnSp>
        <p:nvCxnSpPr>
          <p:cNvPr id="22" name="Connecteur droit avec flèche 21"/>
          <p:cNvCxnSpPr/>
          <p:nvPr/>
        </p:nvCxnSpPr>
        <p:spPr>
          <a:xfrm rot="5400000">
            <a:off x="4608513" y="5821379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rouges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Algue à crochets</a:t>
            </a:r>
          </a:p>
          <a:p>
            <a:r>
              <a:rPr lang="fr-FR" sz="2800" i="1" dirty="0" err="1" smtClean="0"/>
              <a:t>Asparagopsis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armata</a:t>
            </a:r>
            <a:endParaRPr lang="fr-FR" sz="2800" i="1" dirty="0" smtClean="0"/>
          </a:p>
        </p:txBody>
      </p:sp>
      <p:pic>
        <p:nvPicPr>
          <p:cNvPr id="28676" name="Picture 4" descr="asparagopsis_armata-m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576416" cy="421481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572132" y="5657671"/>
            <a:ext cx="357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Espèce introduite</a:t>
            </a:r>
          </a:p>
          <a:p>
            <a:r>
              <a:rPr lang="fr-FR" sz="2400" dirty="0" smtClean="0"/>
              <a:t>Originaire d'Australie </a:t>
            </a:r>
          </a:p>
          <a:p>
            <a:r>
              <a:rPr lang="fr-FR" sz="2400" dirty="0" smtClean="0"/>
              <a:t>Sur nos côtes depuis 1925</a:t>
            </a:r>
          </a:p>
        </p:txBody>
      </p:sp>
      <p:pic>
        <p:nvPicPr>
          <p:cNvPr id="10" name="Picture 2" descr="Falkenbergia_rufolanosa-db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643313"/>
            <a:ext cx="2786082" cy="2091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4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pic>
        <p:nvPicPr>
          <p:cNvPr id="96258" name="Picture 2" descr="sphaerococcus_coronopifolius-pl-img_03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63832"/>
            <a:ext cx="5572132" cy="429416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572132" y="2643182"/>
            <a:ext cx="33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Shérocoque</a:t>
            </a:r>
            <a:endParaRPr lang="fr-FR" sz="2800" dirty="0" smtClean="0"/>
          </a:p>
          <a:p>
            <a:r>
              <a:rPr lang="fr-FR" sz="2800" i="1" dirty="0" err="1" smtClean="0"/>
              <a:t>Sphaerococcus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coronopifolius</a:t>
            </a:r>
            <a:r>
              <a:rPr lang="fr-FR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Pessonnelia</a:t>
            </a:r>
            <a:endParaRPr lang="fr-FR" sz="2800" dirty="0" smtClean="0"/>
          </a:p>
          <a:p>
            <a:r>
              <a:rPr lang="fr-FR" sz="2800" i="1" dirty="0" err="1" smtClean="0"/>
              <a:t>Peyssonnelia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squamaria</a:t>
            </a:r>
            <a:endParaRPr lang="fr-FR" sz="2800" dirty="0" smtClean="0"/>
          </a:p>
        </p:txBody>
      </p:sp>
      <p:pic>
        <p:nvPicPr>
          <p:cNvPr id="100354" name="Picture 2" descr="peyssonnelia-squamaria-vl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572132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4552726" cy="51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292080" y="1196752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En 1760 Charles Bonnet , naturaliste Suisse, faisait une classification en forme d’échelle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8864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/>
              <a:t> Une échelle</a:t>
            </a:r>
            <a:endParaRPr lang="fr-FR" sz="5400" dirty="0"/>
          </a:p>
        </p:txBody>
      </p:sp>
      <p:sp>
        <p:nvSpPr>
          <p:cNvPr id="7" name="ZoneTexte 6"/>
          <p:cNvSpPr txBox="1"/>
          <p:nvPr/>
        </p:nvSpPr>
        <p:spPr>
          <a:xfrm>
            <a:off x="5292080" y="4005064"/>
            <a:ext cx="3851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Cela marquait l’idée que les différents éléments étaient une graduation dont le sommet était l’homme </a:t>
            </a:r>
            <a:endParaRPr lang="fr-FR" sz="2800" dirty="0"/>
          </a:p>
        </p:txBody>
      </p:sp>
      <p:sp>
        <p:nvSpPr>
          <p:cNvPr id="6" name="Ellipse 5"/>
          <p:cNvSpPr/>
          <p:nvPr/>
        </p:nvSpPr>
        <p:spPr>
          <a:xfrm>
            <a:off x="1000100" y="1428736"/>
            <a:ext cx="1000132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Janie rouge</a:t>
            </a:r>
          </a:p>
          <a:p>
            <a:r>
              <a:rPr lang="fr-FR" sz="2800" i="1" dirty="0" err="1" smtClean="0"/>
              <a:t>Jania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rubens</a:t>
            </a:r>
            <a:endParaRPr lang="fr-FR" sz="2800" dirty="0" smtClean="0"/>
          </a:p>
        </p:txBody>
      </p:sp>
      <p:pic>
        <p:nvPicPr>
          <p:cNvPr id="99330" name="Picture 2" descr="jania_rubens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46489"/>
            <a:ext cx="5500694" cy="4111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doriscdn.ffessm.fr/var/doris/storage/images/images/lithophyllum_stictiforme-vl1/321729-1-fre-FR/lithophyllum_stictiforme-vl1_image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1"/>
            <a:ext cx="5572132" cy="4143380"/>
          </a:xfrm>
          <a:prstGeom prst="rect">
            <a:avLst/>
          </a:prstGeom>
          <a:noFill/>
        </p:spPr>
      </p:pic>
      <p:pic>
        <p:nvPicPr>
          <p:cNvPr id="5" name="Picture 47" descr="alguephsy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 descr="alguephsy"/>
          <p:cNvPicPr>
            <a:picLocks noChangeAspect="1" noChangeArrowheads="1"/>
          </p:cNvPicPr>
          <p:nvPr/>
        </p:nvPicPr>
        <p:blipFill>
          <a:blip r:embed="rId4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5572132" y="2643182"/>
            <a:ext cx="3357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Algue feuille de pierre </a:t>
            </a:r>
            <a:r>
              <a:rPr lang="fr-FR" sz="2800" dirty="0" err="1" smtClean="0"/>
              <a:t>encorbellée</a:t>
            </a:r>
            <a:endParaRPr lang="fr-FR" sz="2800" dirty="0" smtClean="0"/>
          </a:p>
          <a:p>
            <a:r>
              <a:rPr lang="fr-FR" sz="2800" i="1" dirty="0" smtClean="0"/>
              <a:t>Lithophyllum </a:t>
            </a:r>
            <a:r>
              <a:rPr lang="fr-FR" sz="2800" i="1" dirty="0" err="1" smtClean="0"/>
              <a:t>stictiforme</a:t>
            </a:r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Grand </a:t>
            </a:r>
            <a:r>
              <a:rPr lang="fr-FR" sz="2800" dirty="0" err="1" smtClean="0"/>
              <a:t>mésophylle</a:t>
            </a:r>
            <a:endParaRPr lang="fr-FR" sz="2800" dirty="0" smtClean="0"/>
          </a:p>
          <a:p>
            <a:r>
              <a:rPr lang="fr-FR" sz="2800" i="1" dirty="0" err="1" smtClean="0"/>
              <a:t>Mesophyllum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expansum</a:t>
            </a:r>
            <a:endParaRPr lang="fr-FR" sz="2800" dirty="0" smtClean="0"/>
          </a:p>
        </p:txBody>
      </p:sp>
      <p:pic>
        <p:nvPicPr>
          <p:cNvPr id="9" name="Picture 4" descr="mesophyllum_expansum-i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500694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alguephsy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 descr="alguephsy"/>
          <p:cNvPicPr>
            <a:picLocks noChangeAspect="1" noChangeArrowheads="1"/>
          </p:cNvPicPr>
          <p:nvPr/>
        </p:nvPicPr>
        <p:blipFill>
          <a:blip r:embed="rId3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572132" y="2643182"/>
            <a:ext cx="335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Tricléocarpe</a:t>
            </a:r>
            <a:r>
              <a:rPr lang="fr-FR" sz="2800" dirty="0" smtClean="0"/>
              <a:t> fragile</a:t>
            </a:r>
          </a:p>
          <a:p>
            <a:r>
              <a:rPr lang="fr-FR" sz="2800" i="1" dirty="0" err="1" smtClean="0"/>
              <a:t>Tricleocarpa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fragilis</a:t>
            </a:r>
            <a:r>
              <a:rPr lang="fr-FR" sz="2800" dirty="0" smtClean="0"/>
              <a:t> </a:t>
            </a:r>
          </a:p>
        </p:txBody>
      </p:sp>
      <p:pic>
        <p:nvPicPr>
          <p:cNvPr id="102404" name="Picture 4" descr="trichleocarpa_fragilis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14620"/>
            <a:ext cx="5572132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amphiroa_cryptarthrodia-1v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6191250" cy="4214818"/>
          </a:xfrm>
          <a:prstGeom prst="rect">
            <a:avLst/>
          </a:prstGeom>
          <a:noFill/>
        </p:spPr>
      </p:pic>
      <p:pic>
        <p:nvPicPr>
          <p:cNvPr id="5" name="Picture 47" descr="alguephsy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 bwMode="auto">
          <a:xfrm rot="-621430">
            <a:off x="479057" y="57416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 descr="alguephsy"/>
          <p:cNvPicPr>
            <a:picLocks noChangeAspect="1" noChangeArrowheads="1"/>
          </p:cNvPicPr>
          <p:nvPr/>
        </p:nvPicPr>
        <p:blipFill>
          <a:blip r:embed="rId4" cstate="print">
            <a:lum bright="-2000" contrast="-4000"/>
          </a:blip>
          <a:srcRect/>
          <a:stretch>
            <a:fillRect/>
          </a:stretch>
        </p:blipFill>
        <p:spPr bwMode="auto">
          <a:xfrm rot="-621430">
            <a:off x="402552" y="365194"/>
            <a:ext cx="515832" cy="36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85720" y="1500175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Habitat  / Algues benthiques</a:t>
            </a:r>
          </a:p>
          <a:p>
            <a:r>
              <a:rPr lang="fr-FR" sz="3200" dirty="0" smtClean="0"/>
              <a:t>Algues rouges</a:t>
            </a:r>
            <a:endParaRPr lang="fr-FR" sz="28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</a:t>
            </a:r>
          </a:p>
          <a:p>
            <a:pPr algn="ctr"/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5572132" y="2643182"/>
            <a:ext cx="33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Amphiroa</a:t>
            </a:r>
            <a:r>
              <a:rPr lang="fr-FR" sz="2800" dirty="0" smtClean="0"/>
              <a:t> </a:t>
            </a:r>
            <a:r>
              <a:rPr lang="fr-FR" sz="2800" dirty="0" err="1" smtClean="0"/>
              <a:t>sciaphile</a:t>
            </a:r>
            <a:endParaRPr lang="fr-FR" sz="2800" dirty="0" smtClean="0"/>
          </a:p>
          <a:p>
            <a:r>
              <a:rPr lang="fr-FR" sz="2800" i="1" dirty="0" err="1" smtClean="0"/>
              <a:t>Amphiroa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cryptarthrodia</a:t>
            </a:r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Plantes à fleurs</a:t>
            </a:r>
          </a:p>
          <a:p>
            <a:pPr algn="ctr"/>
            <a:endParaRPr lang="fr-FR" sz="3600" dirty="0"/>
          </a:p>
        </p:txBody>
      </p:sp>
      <p:pic>
        <p:nvPicPr>
          <p:cNvPr id="8" name="Picture 42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>
          <a:xfrm>
            <a:off x="350812" y="226979"/>
            <a:ext cx="454025" cy="1404938"/>
          </a:xfrm>
          <a:prstGeom prst="rect">
            <a:avLst/>
          </a:prstGeom>
          <a:noFill/>
          <a:ln/>
        </p:spPr>
      </p:pic>
      <p:pic>
        <p:nvPicPr>
          <p:cNvPr id="9" name="Picture 44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1000100" y="214290"/>
            <a:ext cx="430212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711175" y="214290"/>
            <a:ext cx="406400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0813" y="4371968"/>
            <a:ext cx="96520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116013" y="2787643"/>
            <a:ext cx="0" cy="280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36632" y="4235437"/>
            <a:ext cx="2085975" cy="1587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57356" y="3878246"/>
            <a:ext cx="1199665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brune</a:t>
            </a:r>
            <a:endParaRPr lang="en-GB" sz="1500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835150" y="2428868"/>
            <a:ext cx="1139649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Lignée</a:t>
            </a:r>
            <a:r>
              <a:rPr lang="en-GB" sz="1500" dirty="0"/>
              <a:t> </a:t>
            </a:r>
            <a:r>
              <a:rPr lang="en-GB" sz="1500" dirty="0" err="1"/>
              <a:t>verte</a:t>
            </a:r>
            <a:endParaRPr lang="en-GB" sz="1500" dirty="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214678" y="3806808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3203575" y="2428868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3203575" y="3074981"/>
            <a:ext cx="86201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3203575" y="3795706"/>
            <a:ext cx="3384550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4065588" y="2860668"/>
            <a:ext cx="1587" cy="43180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067175" y="2860668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>
            <a:off x="4067175" y="3292468"/>
            <a:ext cx="2519363" cy="0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657975" y="4011606"/>
            <a:ext cx="143986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Diatomées</a:t>
            </a:r>
            <a:endParaRPr lang="en-GB" dirty="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657975" y="3576631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Algues brunes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659563" y="3146418"/>
            <a:ext cx="1055709" cy="3715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Plantes</a:t>
            </a:r>
            <a:endParaRPr lang="en-GB" dirty="0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659563" y="2714618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</a:t>
            </a:r>
            <a:r>
              <a:rPr lang="en-GB" dirty="0" err="1"/>
              <a:t>vertes</a:t>
            </a:r>
            <a:endParaRPr lang="en-GB" dirty="0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6659563" y="2284406"/>
            <a:ext cx="158432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/>
              <a:t>Algues</a:t>
            </a:r>
            <a:r>
              <a:rPr lang="en-GB" dirty="0"/>
              <a:t> rouges</a:t>
            </a: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V="1">
            <a:off x="1116013" y="2787643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9" name="Picture 24" descr="Abrpictogramme1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2644768"/>
            <a:ext cx="3889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5" descr="Abrpictogramme1 (2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6913" y="3076568"/>
            <a:ext cx="2143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0" y="4371968"/>
            <a:ext cx="103603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/>
              <a:t>Eucaryotes</a:t>
            </a: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5003800" y="22828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-590 Ma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003800" y="2714618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5003800" y="3148006"/>
            <a:ext cx="935038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-135 Ma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2000232" y="4306874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-700 Ma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1979613" y="2859081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-900 Ma</a:t>
            </a: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1835150" y="5235568"/>
            <a:ext cx="1139777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dirty="0" err="1"/>
              <a:t>Métazoaires</a:t>
            </a:r>
            <a:endParaRPr lang="en-GB" sz="1500" dirty="0"/>
          </a:p>
        </p:txBody>
      </p:sp>
      <p:sp>
        <p:nvSpPr>
          <p:cNvPr id="38" name="Line 42"/>
          <p:cNvSpPr>
            <a:spLocks noChangeShapeType="1"/>
          </p:cNvSpPr>
          <p:nvPr/>
        </p:nvSpPr>
        <p:spPr bwMode="auto">
          <a:xfrm>
            <a:off x="1116013" y="5594343"/>
            <a:ext cx="30241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1928794" y="5664196"/>
            <a:ext cx="935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 smtClean="0"/>
              <a:t>-540 Ma</a:t>
            </a:r>
            <a:endParaRPr lang="fr-FR" sz="1600" dirty="0"/>
          </a:p>
        </p:txBody>
      </p:sp>
      <p:sp>
        <p:nvSpPr>
          <p:cNvPr id="40" name="Line 14"/>
          <p:cNvSpPr>
            <a:spLocks noChangeShapeType="1"/>
          </p:cNvSpPr>
          <p:nvPr/>
        </p:nvSpPr>
        <p:spPr bwMode="auto">
          <a:xfrm>
            <a:off x="3214678" y="4664064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3214678" y="2449486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3214678" y="4021122"/>
            <a:ext cx="0" cy="646113"/>
          </a:xfrm>
          <a:prstGeom prst="line">
            <a:avLst/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" name="Line 14"/>
          <p:cNvSpPr>
            <a:spLocks noChangeShapeType="1"/>
          </p:cNvSpPr>
          <p:nvPr/>
        </p:nvSpPr>
        <p:spPr bwMode="auto">
          <a:xfrm>
            <a:off x="3214678" y="4235436"/>
            <a:ext cx="3386137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643702" y="4449750"/>
            <a:ext cx="150019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/>
              <a:t>Zooxantelles</a:t>
            </a:r>
            <a:endParaRPr lang="en-GB" dirty="0"/>
          </a:p>
        </p:txBody>
      </p:sp>
      <p:sp>
        <p:nvSpPr>
          <p:cNvPr id="45" name="ZoneTexte 44"/>
          <p:cNvSpPr txBox="1"/>
          <p:nvPr/>
        </p:nvSpPr>
        <p:spPr>
          <a:xfrm>
            <a:off x="500034" y="4878378"/>
            <a:ext cx="12858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Unichontes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642910" y="3530580"/>
            <a:ext cx="122397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Bichontes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Plantes à fleurs</a:t>
            </a:r>
          </a:p>
          <a:p>
            <a:pPr algn="ctr"/>
            <a:endParaRPr lang="fr-FR" sz="3600" dirty="0"/>
          </a:p>
        </p:txBody>
      </p:sp>
      <p:pic>
        <p:nvPicPr>
          <p:cNvPr id="3" name="Picture 42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>
          <a:xfrm>
            <a:off x="350812" y="226979"/>
            <a:ext cx="454025" cy="1404938"/>
          </a:xfrm>
          <a:prstGeom prst="rect">
            <a:avLst/>
          </a:prstGeom>
          <a:noFill/>
          <a:ln/>
        </p:spPr>
      </p:pic>
      <p:pic>
        <p:nvPicPr>
          <p:cNvPr id="4" name="Picture 44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1000100" y="214290"/>
            <a:ext cx="430212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5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711175" y="214290"/>
            <a:ext cx="406400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857224" y="2143116"/>
            <a:ext cx="77867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Elles forment des herbiers</a:t>
            </a:r>
          </a:p>
          <a:p>
            <a:r>
              <a:rPr lang="fr-FR" sz="2800" dirty="0" smtClean="0"/>
              <a:t>Elles possèdent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des racines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des tiges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des fleurs et des fruits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vraisemblablement des tissus et un système circulatoire des plantes terrestres, adaptés à la vie marine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reproduction sexuée et asexuée (bouturage)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Herbier de Posidonie</a:t>
            </a:r>
          </a:p>
          <a:p>
            <a:pPr algn="ctr"/>
            <a:endParaRPr lang="fr-FR" sz="3600" dirty="0"/>
          </a:p>
        </p:txBody>
      </p:sp>
      <p:pic>
        <p:nvPicPr>
          <p:cNvPr id="3" name="Picture 42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>
          <a:xfrm>
            <a:off x="350812" y="226979"/>
            <a:ext cx="454025" cy="1404938"/>
          </a:xfrm>
          <a:prstGeom prst="rect">
            <a:avLst/>
          </a:prstGeom>
          <a:noFill/>
          <a:ln/>
        </p:spPr>
      </p:pic>
      <p:pic>
        <p:nvPicPr>
          <p:cNvPr id="4" name="Picture 44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1000100" y="214290"/>
            <a:ext cx="430212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5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711175" y="214290"/>
            <a:ext cx="406400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posidonia_oceanica-fa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209799"/>
            <a:ext cx="6191250" cy="46482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643570" y="4143380"/>
            <a:ext cx="3500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Feuilles de 1cm de large et 20 à 100 cm de long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Herbier de </a:t>
            </a:r>
            <a:r>
              <a:rPr lang="fr-FR" sz="3600" dirty="0" err="1" smtClean="0">
                <a:cs typeface="Arial" pitchFamily="34" charset="0"/>
              </a:rPr>
              <a:t>Cymodocées</a:t>
            </a:r>
            <a:endParaRPr lang="fr-FR" sz="3600" dirty="0" smtClean="0">
              <a:cs typeface="Arial" pitchFamily="34" charset="0"/>
            </a:endParaRPr>
          </a:p>
          <a:p>
            <a:pPr algn="ctr"/>
            <a:endParaRPr lang="fr-FR" sz="3600" dirty="0"/>
          </a:p>
        </p:txBody>
      </p:sp>
      <p:pic>
        <p:nvPicPr>
          <p:cNvPr id="9" name="Picture 42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>
          <a:xfrm>
            <a:off x="350812" y="226979"/>
            <a:ext cx="454025" cy="1404938"/>
          </a:xfrm>
          <a:prstGeom prst="rect">
            <a:avLst/>
          </a:prstGeom>
          <a:noFill/>
          <a:ln/>
        </p:spPr>
      </p:pic>
      <p:pic>
        <p:nvPicPr>
          <p:cNvPr id="10" name="Picture 44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1000100" y="214290"/>
            <a:ext cx="430212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5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711175" y="214290"/>
            <a:ext cx="406400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cymodocea_nodosa(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209799"/>
            <a:ext cx="6191250" cy="464820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643570" y="3500438"/>
            <a:ext cx="35004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Principalement entre la côte et les Posidonies</a:t>
            </a:r>
          </a:p>
          <a:p>
            <a:r>
              <a:rPr lang="fr-FR" sz="3200" dirty="0" smtClean="0"/>
              <a:t>Feuille de 3 à 4 mm de large et jusqu’à 40 cm de long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Herbier de Zostère marine</a:t>
            </a:r>
          </a:p>
          <a:p>
            <a:pPr algn="ctr"/>
            <a:endParaRPr lang="fr-FR" sz="3600" dirty="0"/>
          </a:p>
        </p:txBody>
      </p:sp>
      <p:pic>
        <p:nvPicPr>
          <p:cNvPr id="3" name="Picture 42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>
          <a:xfrm>
            <a:off x="350812" y="226979"/>
            <a:ext cx="454025" cy="1404938"/>
          </a:xfrm>
          <a:prstGeom prst="rect">
            <a:avLst/>
          </a:prstGeom>
          <a:noFill/>
          <a:ln/>
        </p:spPr>
      </p:pic>
      <p:pic>
        <p:nvPicPr>
          <p:cNvPr id="4" name="Picture 44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1000100" y="214290"/>
            <a:ext cx="430212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5" descr="posidonieessai"/>
          <p:cNvPicPr>
            <a:picLocks noChangeAspect="1" noChangeArrowheads="1"/>
          </p:cNvPicPr>
          <p:nvPr/>
        </p:nvPicPr>
        <p:blipFill>
          <a:blip r:embed="rId2">
            <a:lum bright="-2000" contrast="-4000"/>
          </a:blip>
          <a:srcRect/>
          <a:stretch>
            <a:fillRect/>
          </a:stretch>
        </p:blipFill>
        <p:spPr bwMode="auto">
          <a:xfrm>
            <a:off x="711175" y="214290"/>
            <a:ext cx="406400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doriscdn.ffessm.fr/var/doris/storage/images/images/herbier-de-zostera-marina-19627/170025-1-fre-FR/zostera-marina011_image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48" y="2214554"/>
            <a:ext cx="6215070" cy="464344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643570" y="3214686"/>
            <a:ext cx="35004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Jusqu’à 10 m de profondeur</a:t>
            </a:r>
          </a:p>
          <a:p>
            <a:r>
              <a:rPr lang="fr-FR" sz="3200" dirty="0" smtClean="0"/>
              <a:t>Feuille de 4 à 10 mm de large et de 20 à 120 centimètres de longueur.</a:t>
            </a:r>
          </a:p>
          <a:p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rbre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995" y="1124744"/>
            <a:ext cx="3597786" cy="57332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27984" y="177281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Mammifères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4427984" y="32129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Vertébrés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4427984" y="44371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Invertébrés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587727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Unicellulaires</a:t>
            </a:r>
            <a:endParaRPr lang="fr-FR" sz="2800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4211960" y="2924944"/>
            <a:ext cx="23042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995936" y="4221088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283968" y="5589240"/>
            <a:ext cx="25922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2555776" y="2924944"/>
            <a:ext cx="16561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2699792" y="4221088"/>
            <a:ext cx="15121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10800000">
            <a:off x="2786050" y="5572140"/>
            <a:ext cx="1425910" cy="171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95536" y="188640"/>
            <a:ext cx="8748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 Un arbre au XIX siècle (animaux)</a:t>
            </a:r>
            <a:endParaRPr lang="fr-FR" sz="4400" dirty="0"/>
          </a:p>
        </p:txBody>
      </p:sp>
      <p:sp>
        <p:nvSpPr>
          <p:cNvPr id="15" name="Rectangle 14"/>
          <p:cNvSpPr/>
          <p:nvPr/>
        </p:nvSpPr>
        <p:spPr>
          <a:xfrm>
            <a:off x="4572000" y="1052736"/>
            <a:ext cx="4633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L’homme était toujours au sommet </a:t>
            </a:r>
            <a:endParaRPr lang="fr-FR" sz="2400" dirty="0"/>
          </a:p>
        </p:txBody>
      </p:sp>
      <p:sp>
        <p:nvSpPr>
          <p:cNvPr id="19" name="Ellipse 18"/>
          <p:cNvSpPr/>
          <p:nvPr/>
        </p:nvSpPr>
        <p:spPr>
          <a:xfrm>
            <a:off x="2123728" y="1628800"/>
            <a:ext cx="504056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1" name="Connecteur droit 20"/>
          <p:cNvCxnSpPr>
            <a:endCxn id="19" idx="6"/>
          </p:cNvCxnSpPr>
          <p:nvPr/>
        </p:nvCxnSpPr>
        <p:spPr>
          <a:xfrm flipH="1">
            <a:off x="2627784" y="1340768"/>
            <a:ext cx="2016225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zostera_noltei-a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09799"/>
            <a:ext cx="6191250" cy="4648201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Herbier de Zostère naine</a:t>
            </a:r>
          </a:p>
          <a:p>
            <a:pPr algn="ctr"/>
            <a:endParaRPr lang="fr-FR" sz="3600" dirty="0"/>
          </a:p>
        </p:txBody>
      </p:sp>
      <p:pic>
        <p:nvPicPr>
          <p:cNvPr id="10" name="Picture 42" descr="posidonieessai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>
          <a:xfrm>
            <a:off x="350812" y="226979"/>
            <a:ext cx="454025" cy="1404938"/>
          </a:xfrm>
          <a:prstGeom prst="rect">
            <a:avLst/>
          </a:prstGeom>
          <a:noFill/>
          <a:ln/>
        </p:spPr>
      </p:pic>
      <p:pic>
        <p:nvPicPr>
          <p:cNvPr id="11" name="Picture 44" descr="posidonieessai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 bwMode="auto">
          <a:xfrm>
            <a:off x="1000100" y="214290"/>
            <a:ext cx="430212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5" descr="posidonieessai"/>
          <p:cNvPicPr>
            <a:picLocks noChangeAspect="1" noChangeArrowheads="1"/>
          </p:cNvPicPr>
          <p:nvPr/>
        </p:nvPicPr>
        <p:blipFill>
          <a:blip r:embed="rId3">
            <a:lum bright="-2000" contrast="-4000"/>
          </a:blip>
          <a:srcRect/>
          <a:stretch>
            <a:fillRect/>
          </a:stretch>
        </p:blipFill>
        <p:spPr bwMode="auto">
          <a:xfrm>
            <a:off x="711175" y="214290"/>
            <a:ext cx="406400" cy="14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643570" y="4143380"/>
            <a:ext cx="35004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Faible profondeur</a:t>
            </a:r>
          </a:p>
          <a:p>
            <a:r>
              <a:rPr lang="fr-FR" sz="3200" dirty="0" smtClean="0"/>
              <a:t>Feuille de 1,5 mm de large et de 20 centimètres de longueur.</a:t>
            </a:r>
          </a:p>
          <a:p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piruline retouch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57166"/>
            <a:ext cx="1104900" cy="527050"/>
          </a:xfrm>
          <a:prstGeom prst="rect">
            <a:avLst/>
          </a:prstGeom>
        </p:spPr>
      </p:pic>
      <p:sp>
        <p:nvSpPr>
          <p:cNvPr id="7" name="Text Box 53"/>
          <p:cNvSpPr txBox="1">
            <a:spLocks noChangeArrowheads="1"/>
          </p:cNvSpPr>
          <p:nvPr/>
        </p:nvSpPr>
        <p:spPr bwMode="auto">
          <a:xfrm>
            <a:off x="428596" y="857232"/>
            <a:ext cx="371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cs typeface="Arial" pitchFamily="34" charset="0"/>
              </a:rPr>
              <a:t>Cyanobactérie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7158" y="1643050"/>
            <a:ext cx="8072494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2800" dirty="0" smtClean="0"/>
              <a:t> Taxon des Eubactéries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800" dirty="0" smtClean="0"/>
              <a:t> 3,5 milliards d’années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800" dirty="0" smtClean="0"/>
              <a:t> A l’origine de l’oxygène sur terre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800" dirty="0" smtClean="0"/>
              <a:t> Se reproduisent par division cellulaire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800" dirty="0" smtClean="0"/>
              <a:t> Pélagique (plancton), Benthique</a:t>
            </a:r>
          </a:p>
          <a:p>
            <a:pPr>
              <a:spcBef>
                <a:spcPct val="50000"/>
              </a:spcBef>
            </a:pPr>
            <a:r>
              <a:rPr lang="fr-FR" sz="2800" dirty="0" smtClean="0"/>
              <a:t>ou symbiotique (association)</a:t>
            </a:r>
          </a:p>
        </p:txBody>
      </p:sp>
      <p:cxnSp>
        <p:nvCxnSpPr>
          <p:cNvPr id="13" name="Connecteur droit 12"/>
          <p:cNvCxnSpPr/>
          <p:nvPr/>
        </p:nvCxnSpPr>
        <p:spPr>
          <a:xfrm rot="5400000">
            <a:off x="4929984" y="2143116"/>
            <a:ext cx="1285090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572132" y="2143116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572132" y="2786058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714876" y="1928802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LUCA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858016" y="2571744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Eucaryotes</a:t>
            </a:r>
            <a:endParaRPr lang="fr-FR" sz="2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858016" y="1285860"/>
            <a:ext cx="17145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Eubactéries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858016" y="192880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Archées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Algues bleues</a:t>
            </a:r>
          </a:p>
          <a:p>
            <a:pPr algn="ctr"/>
            <a:endParaRPr lang="fr-FR" sz="3600" dirty="0"/>
          </a:p>
        </p:txBody>
      </p:sp>
      <p:pic>
        <p:nvPicPr>
          <p:cNvPr id="22" name="Picture 15" descr="procaryo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714884"/>
            <a:ext cx="288689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5818366" y="60019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0,2–2,0 µm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5714438" y="4642876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</a:rPr>
              <a:t>matériel génétique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>
            <a:off x="7462644" y="4858900"/>
            <a:ext cx="196010" cy="72008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dirty="0"/>
          </a:p>
        </p:txBody>
      </p:sp>
      <p:cxnSp>
        <p:nvCxnSpPr>
          <p:cNvPr id="26" name="Connecteur droit 25"/>
          <p:cNvCxnSpPr/>
          <p:nvPr/>
        </p:nvCxnSpPr>
        <p:spPr>
          <a:xfrm>
            <a:off x="5572132" y="1500174"/>
            <a:ext cx="121444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786446" y="628652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Cellule procaryote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  <p:bldP spid="23" grpId="0"/>
      <p:bldP spid="23" grpId="1"/>
      <p:bldP spid="24" grpId="0"/>
      <p:bldP spid="24" grpId="1"/>
      <p:bldP spid="25" grpId="0" animBg="1"/>
      <p:bldP spid="25" grpId="1" animBg="1"/>
      <p:bldP spid="2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28794" y="2714620"/>
            <a:ext cx="5000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Questions ?</a:t>
            </a: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85749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 smtClean="0"/>
              <a:t>EPONGES</a:t>
            </a:r>
            <a:endParaRPr lang="fr-F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28586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/>
              <a:t>Plan</a:t>
            </a:r>
            <a:r>
              <a:rPr lang="fr-FR" sz="2800" dirty="0" smtClean="0"/>
              <a:t> </a:t>
            </a:r>
          </a:p>
          <a:p>
            <a:pPr algn="ctr"/>
            <a:endParaRPr lang="fr-FR" sz="2800" dirty="0" smtClean="0"/>
          </a:p>
          <a:p>
            <a:pPr algn="ctr"/>
            <a:r>
              <a:rPr lang="fr-FR" sz="3600" dirty="0" smtClean="0"/>
              <a:t>Embryologie</a:t>
            </a:r>
          </a:p>
          <a:p>
            <a:pPr algn="ctr"/>
            <a:r>
              <a:rPr lang="fr-FR" sz="3600" dirty="0" smtClean="0"/>
              <a:t>Généralités</a:t>
            </a:r>
          </a:p>
          <a:p>
            <a:pPr algn="ctr"/>
            <a:r>
              <a:rPr lang="fr-FR" sz="3600" dirty="0" smtClean="0"/>
              <a:t>Anatomie</a:t>
            </a:r>
          </a:p>
          <a:p>
            <a:pPr algn="ctr"/>
            <a:r>
              <a:rPr lang="fr-FR" sz="3600" dirty="0" smtClean="0"/>
              <a:t>Nutrition</a:t>
            </a:r>
          </a:p>
          <a:p>
            <a:pPr algn="ctr"/>
            <a:r>
              <a:rPr lang="fr-FR" sz="3600" dirty="0" smtClean="0"/>
              <a:t>Reproduction</a:t>
            </a:r>
          </a:p>
          <a:p>
            <a:pPr algn="ctr"/>
            <a:r>
              <a:rPr lang="fr-FR" sz="3600" dirty="0" smtClean="0"/>
              <a:t>Associations</a:t>
            </a:r>
          </a:p>
          <a:p>
            <a:pPr algn="ctr"/>
            <a:r>
              <a:rPr lang="fr-FR" sz="3600" dirty="0" smtClean="0"/>
              <a:t>Classification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289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Embryologie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Embryologie des métazoaires</a:t>
            </a:r>
          </a:p>
          <a:p>
            <a:pPr algn="ctr"/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285720" y="2000240"/>
            <a:ext cx="79295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L’embryologie est l’étude du développement de l’œuf.</a:t>
            </a:r>
          </a:p>
          <a:p>
            <a:r>
              <a:rPr lang="fr-FR" sz="2800" dirty="0" smtClean="0"/>
              <a:t> </a:t>
            </a:r>
          </a:p>
          <a:p>
            <a:r>
              <a:rPr lang="fr-FR" sz="2800" dirty="0" smtClean="0"/>
              <a:t>Les différentes étapes se déroulent de la même façon chez tous les Métazoaires.</a:t>
            </a:r>
          </a:p>
          <a:p>
            <a:endParaRPr lang="fr-FR" sz="2800" dirty="0" smtClean="0"/>
          </a:p>
          <a:p>
            <a:r>
              <a:rPr lang="fr-FR" sz="2800" dirty="0" smtClean="0"/>
              <a:t>Elle montre les liens de parenté entre les Métazoaires adultes.</a:t>
            </a:r>
          </a:p>
          <a:p>
            <a:endParaRPr lang="fr-FR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285720" y="6286521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Métazoaires = animaux à plusieurs cellules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5720" y="2000240"/>
            <a:ext cx="7929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Elle se déroule en 4 étapes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La fécondation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La segmentation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La gastrulation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 smtClean="0"/>
              <a:t> L’</a:t>
            </a:r>
            <a:r>
              <a:rPr lang="fr-FR" sz="2800" dirty="0" err="1" smtClean="0"/>
              <a:t>orgagénèse</a:t>
            </a:r>
            <a:endParaRPr lang="fr-FR" sz="28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Embryologie des métazoaires</a:t>
            </a:r>
          </a:p>
          <a:p>
            <a:pPr algn="ctr"/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5720" y="1714488"/>
            <a:ext cx="792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 smtClean="0"/>
              <a:t>La fécondation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Embryologie des métazoaires</a:t>
            </a:r>
          </a:p>
          <a:p>
            <a:pPr algn="ctr"/>
            <a:endParaRPr lang="fr-FR" sz="3600" dirty="0"/>
          </a:p>
        </p:txBody>
      </p:sp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357562"/>
            <a:ext cx="1785950" cy="191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929058" y="3357562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Fusion entre le spermatozoïde et l’ovule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929058" y="4643446"/>
            <a:ext cx="4357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Fécondation se déroule dans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l’eau (huitre)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 l’utérus (dauphin)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2285992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800" dirty="0" smtClean="0"/>
              <a:t>- Elle a lieu plusieurs fois</a:t>
            </a:r>
          </a:p>
          <a:p>
            <a:pPr lvl="1"/>
            <a:r>
              <a:rPr lang="fr-FR" sz="2800" dirty="0" smtClean="0"/>
              <a:t>- Puis elle change de forme pour donner la morula.</a:t>
            </a:r>
          </a:p>
          <a:p>
            <a:pPr lvl="1">
              <a:buFontTx/>
              <a:buChar char="-"/>
            </a:pPr>
            <a:r>
              <a:rPr lang="fr-FR" sz="2800" dirty="0" smtClean="0"/>
              <a:t> Puis une cavité se forme (</a:t>
            </a:r>
            <a:r>
              <a:rPr lang="fr-FR" sz="2800" dirty="0" err="1" smtClean="0"/>
              <a:t>blastocèle</a:t>
            </a:r>
            <a:r>
              <a:rPr lang="fr-FR" sz="2800" dirty="0" smtClean="0"/>
              <a:t>).</a:t>
            </a:r>
          </a:p>
          <a:p>
            <a:pPr lvl="1"/>
            <a:r>
              <a:rPr lang="fr-FR" sz="2800" dirty="0" smtClean="0"/>
              <a:t>Ce stade s’appelle la blastula</a:t>
            </a:r>
          </a:p>
          <a:p>
            <a:pPr lvl="1"/>
            <a:endParaRPr lang="fr-FR" sz="28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500298" y="35716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cs typeface="Arial" pitchFamily="34" charset="0"/>
              </a:rPr>
              <a:t>Embryologie des métazoaires</a:t>
            </a:r>
          </a:p>
          <a:p>
            <a:pPr algn="ctr"/>
            <a:endParaRPr lang="fr-FR" sz="3600" dirty="0"/>
          </a:p>
        </p:txBody>
      </p:sp>
      <p:pic>
        <p:nvPicPr>
          <p:cNvPr id="6" name="Picture 41" descr="Moru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52" y="4714884"/>
            <a:ext cx="2015892" cy="1500198"/>
          </a:xfrm>
          <a:prstGeom prst="rect">
            <a:avLst/>
          </a:prstGeom>
          <a:noFill/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4214810" y="6215082"/>
            <a:ext cx="1223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/>
              <a:t>la morula</a:t>
            </a:r>
          </a:p>
        </p:txBody>
      </p:sp>
      <p:pic>
        <p:nvPicPr>
          <p:cNvPr id="8" name="Picture 45" descr="blastula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500570"/>
            <a:ext cx="2041512" cy="2041512"/>
          </a:xfrm>
          <a:prstGeom prst="rect">
            <a:avLst/>
          </a:prstGeom>
          <a:noFill/>
        </p:spPr>
      </p:pic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6143636" y="6457890"/>
            <a:ext cx="15811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la blastula</a:t>
            </a:r>
          </a:p>
        </p:txBody>
      </p:sp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7358082" y="3929066"/>
            <a:ext cx="15811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 smtClean="0"/>
              <a:t>blastocèle</a:t>
            </a:r>
            <a:endParaRPr lang="fr-FR" sz="2000" dirty="0"/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7500958" y="4786322"/>
            <a:ext cx="1214446" cy="3571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segmentationrecadré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5000636"/>
            <a:ext cx="2835817" cy="100013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5720" y="1714488"/>
            <a:ext cx="792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 smtClean="0"/>
              <a:t>La segmentation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3318</Words>
  <Application>Microsoft Office PowerPoint</Application>
  <PresentationFormat>Affichage à l'écran (4:3)</PresentationFormat>
  <Paragraphs>1082</Paragraphs>
  <Slides>168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168</vt:i4>
      </vt:variant>
    </vt:vector>
  </HeadingPairs>
  <TitlesOfParts>
    <vt:vector size="170" baseType="lpstr">
      <vt:lpstr>Thème Office</vt:lpstr>
      <vt:lpstr>Image bitmap</vt:lpstr>
      <vt:lpstr>Des classifications  Des Algues Des  Eponges</vt:lpstr>
      <vt:lpstr>Des classifications</vt:lpstr>
      <vt:lpstr>Plan  Histoire des classifications La cladistique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Reproduction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Classification et principales algues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  <vt:lpstr>Diapositive 115</vt:lpstr>
      <vt:lpstr>Diapositive 116</vt:lpstr>
      <vt:lpstr>Diapositive 117</vt:lpstr>
      <vt:lpstr>Diapositive 118</vt:lpstr>
      <vt:lpstr>Diapositive 119</vt:lpstr>
      <vt:lpstr>Diapositive 120</vt:lpstr>
      <vt:lpstr>Diapositive 121</vt:lpstr>
      <vt:lpstr>Diapositive 122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  <vt:lpstr>Diapositive 131</vt:lpstr>
      <vt:lpstr>Diapositive 132</vt:lpstr>
      <vt:lpstr>Diapositive 133</vt:lpstr>
      <vt:lpstr>Diapositive 134</vt:lpstr>
      <vt:lpstr>Diapositive 135</vt:lpstr>
      <vt:lpstr>Diapositive 136</vt:lpstr>
      <vt:lpstr>Diapositive 137</vt:lpstr>
      <vt:lpstr>Diapositive 138</vt:lpstr>
      <vt:lpstr>Diapositive 139</vt:lpstr>
      <vt:lpstr>Diapositive 140</vt:lpstr>
      <vt:lpstr>Diapositive 141</vt:lpstr>
      <vt:lpstr>Diapositive 142</vt:lpstr>
      <vt:lpstr>Diapositive 143</vt:lpstr>
      <vt:lpstr>Diapositive 144</vt:lpstr>
      <vt:lpstr>Diapositive 145</vt:lpstr>
      <vt:lpstr>Diapositive 146</vt:lpstr>
      <vt:lpstr>Diapositive 147</vt:lpstr>
      <vt:lpstr>Diapositive 148</vt:lpstr>
      <vt:lpstr>Diapositive 149</vt:lpstr>
      <vt:lpstr>Diapositive 150</vt:lpstr>
      <vt:lpstr>Diapositive 151</vt:lpstr>
      <vt:lpstr>Diapositive 152</vt:lpstr>
      <vt:lpstr>Diapositive 153</vt:lpstr>
      <vt:lpstr>Diapositive 154</vt:lpstr>
      <vt:lpstr>Diapositive 155</vt:lpstr>
      <vt:lpstr>Diapositive 156</vt:lpstr>
      <vt:lpstr>Diapositive 157</vt:lpstr>
      <vt:lpstr>Diapositive 158</vt:lpstr>
      <vt:lpstr>Diapositive 159</vt:lpstr>
      <vt:lpstr>Diapositive 160</vt:lpstr>
      <vt:lpstr>Diapositive 161</vt:lpstr>
      <vt:lpstr>Diapositive 162</vt:lpstr>
      <vt:lpstr>Diapositive 163</vt:lpstr>
      <vt:lpstr>Merci de votre attention</vt:lpstr>
      <vt:lpstr>Diapositive 165</vt:lpstr>
      <vt:lpstr>Diapositive 166</vt:lpstr>
      <vt:lpstr>Diapositive 167</vt:lpstr>
      <vt:lpstr>Diapositive 168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Préambule</dc:title>
  <dc:creator>User</dc:creator>
  <cp:lastModifiedBy>User</cp:lastModifiedBy>
  <cp:revision>154</cp:revision>
  <dcterms:created xsi:type="dcterms:W3CDTF">2024-10-16T19:08:43Z</dcterms:created>
  <dcterms:modified xsi:type="dcterms:W3CDTF">2024-11-18T08:01:20Z</dcterms:modified>
</cp:coreProperties>
</file>